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2" r:id="rId29"/>
  </p:sldIdLst>
  <p:sldSz cx="18288000" cy="10287000"/>
  <p:notesSz cx="6858000" cy="9144000"/>
  <p:embeddedFontLst>
    <p:embeddedFont>
      <p:font typeface="Georgia Pro" panose="02040502050405020303" pitchFamily="18" charset="0"/>
      <p:regular r:id="rId31"/>
      <p:bold r:id="rId32"/>
      <p:italic r:id="rId33"/>
      <p:boldItalic r:id="rId34"/>
    </p:embeddedFont>
    <p:embeddedFont>
      <p:font typeface="Georgia Pro Bold" panose="02040802050405020203" charset="0"/>
      <p:regular r:id="rId35"/>
    </p:embeddedFont>
    <p:embeddedFont>
      <p:font typeface="Georgia Pro Bold Italics" panose="020B0604020202020204" charset="0"/>
      <p:regular r:id="rId36"/>
    </p:embeddedFont>
    <p:embeddedFont>
      <p:font typeface="Lato Bold" panose="020B0604020202020204" charset="0"/>
      <p:regular r:id="rId37"/>
    </p:embeddedFont>
    <p:embeddedFont>
      <p:font typeface="Lato Heavy" panose="020B0604020202020204" charset="0"/>
      <p:regular r:id="rId38"/>
    </p:embeddedFont>
    <p:embeddedFont>
      <p:font typeface="League Spartan" panose="020B0604020202020204" charset="0"/>
      <p:regular r:id="rId39"/>
    </p:embeddedFont>
    <p:embeddedFont>
      <p:font typeface="Poppins" panose="00000500000000000000" pitchFamily="2" charset="0"/>
      <p:regular r:id="rId40"/>
      <p:bold r:id="rId41"/>
      <p:italic r:id="rId42"/>
      <p:boldItalic r:id="rId43"/>
    </p:embeddedFont>
    <p:embeddedFont>
      <p:font typeface="Poppins Bold" panose="00000800000000000000"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11" autoAdjust="0"/>
  </p:normalViewPr>
  <p:slideViewPr>
    <p:cSldViewPr>
      <p:cViewPr>
        <p:scale>
          <a:sx n="50" d="100"/>
          <a:sy n="50" d="100"/>
        </p:scale>
        <p:origin x="946"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9" d="100"/>
          <a:sy n="69" d="100"/>
        </p:scale>
        <p:origin x="3082" y="8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15.03.2024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392050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Pan-sharpening:</a:t>
            </a:r>
          </a:p>
          <a:p>
            <a:r>
              <a:rPr lang="en-US"/>
              <a:t>process used to enhance the spatial resolution of satellite images by combining high-resolution panchromatic (black and white) images with lower-resolution multispectral (color) images. </a:t>
            </a:r>
          </a:p>
          <a:p>
            <a:endParaRPr lang="en-US"/>
          </a:p>
          <a:p>
            <a:r>
              <a:rPr lang="en-US"/>
              <a:t>Co-registration:</a:t>
            </a:r>
          </a:p>
          <a:p>
            <a:r>
              <a:rPr lang="en-US"/>
              <a:t>process of aligning multiple images acquired by different sensors or at different times to ensure that corresponding pixels in different images represent the same geographic location.</a:t>
            </a:r>
          </a:p>
          <a:p>
            <a:endParaRPr lang="en-US"/>
          </a:p>
          <a:p>
            <a:r>
              <a:rPr lang="en-US"/>
              <a:t>Segmentation:</a:t>
            </a:r>
          </a:p>
          <a:p>
            <a:r>
              <a:rPr lang="en-US"/>
              <a:t>involves dividing an image into meaningful and homogeneous segments or regions based on certain characteristics such as color, texture, or intensity. Each segment represents a distinct object or area within the image.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During the up-sampling process, a</a:t>
            </a:r>
          </a:p>
          <a:p>
            <a:r>
              <a:rPr lang="en-US"/>
              <a:t>simple duplication of pixel intensity values is applied to the</a:t>
            </a:r>
          </a:p>
          <a:p>
            <a:r>
              <a:rPr lang="en-US"/>
              <a:t>neighbouring pixels to scale up the image to a factor dependent</a:t>
            </a:r>
          </a:p>
          <a:p>
            <a:r>
              <a:rPr lang="en-US"/>
              <a:t>on the scale by which the image is to be magnified. On</a:t>
            </a:r>
          </a:p>
          <a:p>
            <a:r>
              <a:rPr lang="en-US"/>
              <a:t>the contrary, the down-sampling process involves the application</a:t>
            </a:r>
          </a:p>
          <a:p>
            <a:r>
              <a:rPr lang="en-US"/>
              <a:t>of a max-pooling operation (Goodfellow et al. 2016)</a:t>
            </a:r>
          </a:p>
          <a:p>
            <a:r>
              <a:rPr lang="en-US"/>
              <a:t>over the image where the size of the filter is determined by</a:t>
            </a:r>
          </a:p>
          <a:p>
            <a:r>
              <a:rPr lang="en-US"/>
              <a:t>the scaling factor.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RNN, specifically,</a:t>
            </a:r>
          </a:p>
          <a:p>
            <a:r>
              <a:rPr lang="en-US"/>
              <a:t>the long short termmemory (LSTM) neural network, utilized</a:t>
            </a:r>
          </a:p>
          <a:p>
            <a:r>
              <a:rPr lang="en-US"/>
              <a:t>here has a special capability to solve the vanishing gradient</a:t>
            </a:r>
          </a:p>
          <a:p>
            <a:r>
              <a:rPr lang="en-US"/>
              <a:t>problems inherent in the traditional RNNs (Goodfellow et al.</a:t>
            </a:r>
          </a:p>
          <a:p>
            <a:r>
              <a:rPr lang="en-US"/>
              <a:t>2016). An LSTM is a special type of neural network which</a:t>
            </a:r>
          </a:p>
          <a:p>
            <a:r>
              <a:rPr lang="en-US"/>
              <a:t>contains multiple cells each corresponding to capture a temporal</a:t>
            </a:r>
          </a:p>
          <a:p>
            <a:r>
              <a:rPr lang="en-US"/>
              <a:t>entity of the input. Each of the LSTM cells contain one</a:t>
            </a:r>
          </a:p>
          <a:p>
            <a:r>
              <a:rPr lang="en-US"/>
              <a:t>memory cell (represented here as ct ) and three essential gates</a:t>
            </a:r>
          </a:p>
          <a:p>
            <a:r>
              <a:rPr lang="en-US"/>
              <a:t>like input (as it ), forget (as ft ) and output (as ot ) gates.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Kullback-Leibler divergence, is a metric used to measure the difference between two probability distributions.</a:t>
            </a:r>
          </a:p>
          <a:p>
            <a:r>
              <a:rPr lang="en-US"/>
              <a:t>Range [0,inf]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2446283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Categorizing the Earth's surface features from remotely sensed data, plays a crucial role in monitoring the dynamics of the Earth's surface over large areas.</a:t>
            </a:r>
          </a:p>
          <a:p>
            <a:r>
              <a:rPr lang="en-US"/>
              <a:t>Environmental Monitoring, Urban planning, and Agricultural management.</a:t>
            </a:r>
          </a:p>
          <a:p>
            <a:endParaRPr lang="en-US"/>
          </a:p>
          <a:p>
            <a:r>
              <a:rPr lang="en-US"/>
              <a:t>Deep learning has emerged as the preferred framework </a:t>
            </a:r>
          </a:p>
          <a:p>
            <a:r>
              <a:rPr lang="en-US"/>
              <a:t>Automatic Feature Extraction: Traditional methods can be time-consuming to design effectively.</a:t>
            </a:r>
          </a:p>
          <a:p>
            <a:endParaRPr lang="en-US"/>
          </a:p>
          <a:p>
            <a:r>
              <a:rPr lang="en-US"/>
              <a:t>High-Level Feature Learning: Deep learning architectures with multiple layers can learn increasingly complex and abstract features from the input data.</a:t>
            </a:r>
          </a:p>
          <a:p>
            <a:endParaRPr lang="en-US"/>
          </a:p>
          <a:p>
            <a:r>
              <a:rPr lang="en-US"/>
              <a:t>Scalability and Generalizability: Deep learning models excel at handling large datasets.  Multi-temporal high-resolution images can be voluminous, and deep learning frameworks can efficiently process them.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Tracks Seasonal Variations: By observing changes in spectral reflectance over time, the model can distinguish land cover types based on their phenology (e.g., differentiating deciduous and evergreen forests).</a:t>
            </a:r>
          </a:p>
          <a:p>
            <a:endParaRPr lang="en-US"/>
          </a:p>
          <a:p>
            <a:r>
              <a:rPr lang="en-US"/>
              <a:t>Improved Discrimination:  Seasonal changes in vegetation greenness, snow cover, or water levels can help differentiate land cover types that might appear similar in a single image.</a:t>
            </a:r>
          </a:p>
          <a:p>
            <a:endParaRPr lang="en-US"/>
          </a:p>
          <a:p>
            <a:r>
              <a:rPr lang="en-US"/>
              <a:t>Captures Land Cover Dynamics:  Monitoring changes over time allows identification of land cover transitions, such as deforestation or urbanization.</a:t>
            </a:r>
          </a:p>
          <a:p>
            <a:endParaRPr lang="en-US"/>
          </a:p>
          <a:p>
            <a:r>
              <a:rPr lang="en-US"/>
              <a:t>Enhanced Generalizability: The model learns to account for seasonal variations within a domain, making it less susceptible to these changes and potentially improving performance across different seasons.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3227204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Used in image clip extraction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mentioned points are the Objectives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Convolution : Mathematical operation that involves sliding a filter (also known as a kernel) over an input image or sequence of data to extract local patterns or features.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Features outing from the convolution block are of shape (Nfeat,B) B, the initial bands &amp; Nfeat number of features. hi  Nfeat vectors obtained from each one of the B channels. </a:t>
            </a:r>
          </a:p>
          <a:p>
            <a:r>
              <a:rPr lang="en-US"/>
              <a:t>Channel weight ai :</a:t>
            </a:r>
          </a:p>
          <a:p>
            <a:r>
              <a:rPr lang="en-US"/>
              <a:t>ai = sigmoid (&lt; u, tanh(W*hi + b) &gt;)  for 1 &lt;=i &lt;= B</a:t>
            </a:r>
          </a:p>
          <a:p>
            <a:r>
              <a:rPr lang="en-US"/>
              <a:t>W and b respectively denote the weights and bias ofa dense layer, and u is a vector of parameters.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tmp"/></Relationships>
</file>

<file path=ppt/slides/_rels/slide27.xml.rels><?xml version="1.0" encoding="UTF-8" standalone="yes"?>
<Relationships xmlns="http://schemas.openxmlformats.org/package/2006/relationships"><Relationship Id="rId3" Type="http://schemas.openxmlformats.org/officeDocument/2006/relationships/hyperlink" Target="https://ieeexplore.ieee.org/document/9884202" TargetMode="External"/><Relationship Id="rId2" Type="http://schemas.openxmlformats.org/officeDocument/2006/relationships/hyperlink" Target="https://ieeexplore.ieee.org/document/9554205" TargetMode="External"/><Relationship Id="rId1" Type="http://schemas.openxmlformats.org/officeDocument/2006/relationships/slideLayout" Target="../slideLayouts/slideLayout7.xml"/><Relationship Id="rId5" Type="http://schemas.openxmlformats.org/officeDocument/2006/relationships/hyperlink" Target="https://scholar.google.co.in/citations?view_op=view_citation&amp;hl=en&amp;user=tV3LrbYAAAAJ&amp;sortby=pubdate&amp;citation_for_view=tV3LrbYAAAAJ:BmWJbWwHJAwC" TargetMode="External"/><Relationship Id="rId4" Type="http://schemas.openxmlformats.org/officeDocument/2006/relationships/hyperlink" Target="https://ieeexplore.ieee.org/document/10089508"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jpeg"/><Relationship Id="rId7"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sp>
      <p:grpSp>
        <p:nvGrpSpPr>
          <p:cNvPr id="3" name="Group 3"/>
          <p:cNvGrpSpPr/>
          <p:nvPr/>
        </p:nvGrpSpPr>
        <p:grpSpPr>
          <a:xfrm>
            <a:off x="12730920" y="0"/>
            <a:ext cx="5943600" cy="10547350"/>
            <a:chOff x="0" y="0"/>
            <a:chExt cx="1565393" cy="2777903"/>
          </a:xfrm>
        </p:grpSpPr>
        <p:sp>
          <p:nvSpPr>
            <p:cNvPr id="4" name="Freeform 4"/>
            <p:cNvSpPr/>
            <p:nvPr/>
          </p:nvSpPr>
          <p:spPr>
            <a:xfrm>
              <a:off x="0" y="0"/>
              <a:ext cx="1565393" cy="2777903"/>
            </a:xfrm>
            <a:custGeom>
              <a:avLst/>
              <a:gdLst/>
              <a:ahLst/>
              <a:cxnLst/>
              <a:rect l="l" t="t" r="r" b="b"/>
              <a:pathLst>
                <a:path w="1565393" h="2777903">
                  <a:moveTo>
                    <a:pt x="66431" y="0"/>
                  </a:moveTo>
                  <a:lnTo>
                    <a:pt x="1498962" y="0"/>
                  </a:lnTo>
                  <a:cubicBezTo>
                    <a:pt x="1535651" y="0"/>
                    <a:pt x="1565393" y="29742"/>
                    <a:pt x="1565393" y="66431"/>
                  </a:cubicBezTo>
                  <a:lnTo>
                    <a:pt x="1565393" y="2711472"/>
                  </a:lnTo>
                  <a:cubicBezTo>
                    <a:pt x="1565393" y="2729091"/>
                    <a:pt x="1558394" y="2745988"/>
                    <a:pt x="1545935" y="2758446"/>
                  </a:cubicBezTo>
                  <a:cubicBezTo>
                    <a:pt x="1533477" y="2770904"/>
                    <a:pt x="1516580" y="2777903"/>
                    <a:pt x="1498962" y="2777903"/>
                  </a:cubicBezTo>
                  <a:lnTo>
                    <a:pt x="66431" y="2777903"/>
                  </a:lnTo>
                  <a:cubicBezTo>
                    <a:pt x="29742" y="2777903"/>
                    <a:pt x="0" y="2748161"/>
                    <a:pt x="0" y="2711472"/>
                  </a:cubicBezTo>
                  <a:lnTo>
                    <a:pt x="0" y="66431"/>
                  </a:lnTo>
                  <a:cubicBezTo>
                    <a:pt x="0" y="48812"/>
                    <a:pt x="6999" y="31915"/>
                    <a:pt x="19457" y="19457"/>
                  </a:cubicBezTo>
                  <a:cubicBezTo>
                    <a:pt x="31915" y="6999"/>
                    <a:pt x="48812" y="0"/>
                    <a:pt x="66431" y="0"/>
                  </a:cubicBezTo>
                  <a:close/>
                </a:path>
              </a:pathLst>
            </a:custGeom>
            <a:gradFill rotWithShape="1">
              <a:gsLst>
                <a:gs pos="0">
                  <a:srgbClr val="000000">
                    <a:alpha val="100000"/>
                  </a:srgbClr>
                </a:gs>
                <a:gs pos="100000">
                  <a:srgbClr val="3533CD">
                    <a:alpha val="100000"/>
                  </a:srgbClr>
                </a:gs>
              </a:gsLst>
              <a:lin ang="0"/>
            </a:gradFill>
          </p:spPr>
        </p:sp>
        <p:sp>
          <p:nvSpPr>
            <p:cNvPr id="5" name="TextBox 5"/>
            <p:cNvSpPr txBox="1"/>
            <p:nvPr/>
          </p:nvSpPr>
          <p:spPr>
            <a:xfrm>
              <a:off x="0" y="-47625"/>
              <a:ext cx="1565393" cy="2825528"/>
            </a:xfrm>
            <a:prstGeom prst="rect">
              <a:avLst/>
            </a:prstGeom>
          </p:spPr>
          <p:txBody>
            <a:bodyPr lIns="50800" tIns="50800" rIns="50800" bIns="50800" rtlCol="0" anchor="ctr"/>
            <a:lstStyle/>
            <a:p>
              <a:pPr algn="ctr">
                <a:lnSpc>
                  <a:spcPts val="2659"/>
                </a:lnSpc>
              </a:pPr>
              <a:endParaRPr/>
            </a:p>
          </p:txBody>
        </p:sp>
      </p:grpSp>
      <p:grpSp>
        <p:nvGrpSpPr>
          <p:cNvPr id="6" name="Group 6"/>
          <p:cNvGrpSpPr>
            <a:grpSpLocks noChangeAspect="1"/>
          </p:cNvGrpSpPr>
          <p:nvPr/>
        </p:nvGrpSpPr>
        <p:grpSpPr>
          <a:xfrm>
            <a:off x="10624022" y="1948020"/>
            <a:ext cx="6125175" cy="6101248"/>
            <a:chOff x="0" y="0"/>
            <a:chExt cx="6502400" cy="6477000"/>
          </a:xfrm>
        </p:grpSpPr>
        <p:sp>
          <p:nvSpPr>
            <p:cNvPr id="7" name="Freeform 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r="223"/>
              </a:stretch>
            </a:blipFill>
          </p:spPr>
        </p:sp>
        <p:sp>
          <p:nvSpPr>
            <p:cNvPr id="8" name="Freeform 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adFill rotWithShape="1">
              <a:gsLst>
                <a:gs pos="0">
                  <a:srgbClr val="000000">
                    <a:alpha val="100000"/>
                  </a:srgbClr>
                </a:gs>
                <a:gs pos="100000">
                  <a:srgbClr val="3533CD">
                    <a:alpha val="100000"/>
                  </a:srgbClr>
                </a:gs>
              </a:gsLst>
              <a:lin ang="0"/>
            </a:gradFill>
          </p:spPr>
        </p:sp>
      </p:grpSp>
      <p:sp>
        <p:nvSpPr>
          <p:cNvPr id="9" name="TextBox 9"/>
          <p:cNvSpPr txBox="1"/>
          <p:nvPr/>
        </p:nvSpPr>
        <p:spPr>
          <a:xfrm>
            <a:off x="1028700" y="5239096"/>
            <a:ext cx="5630627" cy="1448507"/>
          </a:xfrm>
          <a:prstGeom prst="rect">
            <a:avLst/>
          </a:prstGeom>
        </p:spPr>
        <p:txBody>
          <a:bodyPr lIns="0" tIns="0" rIns="0" bIns="0" rtlCol="0" anchor="t">
            <a:spAutoFit/>
          </a:bodyPr>
          <a:lstStyle/>
          <a:p>
            <a:pPr>
              <a:lnSpc>
                <a:spcPts val="7345"/>
              </a:lnSpc>
            </a:pPr>
            <a:r>
              <a:rPr lang="en-US" sz="5247">
                <a:solidFill>
                  <a:srgbClr val="000000"/>
                </a:solidFill>
                <a:latin typeface="Lato Bold"/>
              </a:rPr>
              <a:t>CS300</a:t>
            </a:r>
          </a:p>
          <a:p>
            <a:pPr>
              <a:lnSpc>
                <a:spcPts val="4126"/>
              </a:lnSpc>
              <a:spcBef>
                <a:spcPct val="0"/>
              </a:spcBef>
            </a:pPr>
            <a:r>
              <a:rPr lang="en-US" sz="2947">
                <a:solidFill>
                  <a:srgbClr val="000000"/>
                </a:solidFill>
                <a:latin typeface="Lato Bold"/>
              </a:rPr>
              <a:t>SUPERVISER : MOUMITA ROY</a:t>
            </a:r>
          </a:p>
        </p:txBody>
      </p:sp>
      <p:sp>
        <p:nvSpPr>
          <p:cNvPr id="10" name="TextBox 10"/>
          <p:cNvSpPr txBox="1"/>
          <p:nvPr/>
        </p:nvSpPr>
        <p:spPr>
          <a:xfrm>
            <a:off x="1028700" y="1240535"/>
            <a:ext cx="9337237" cy="3098030"/>
          </a:xfrm>
          <a:prstGeom prst="rect">
            <a:avLst/>
          </a:prstGeom>
        </p:spPr>
        <p:txBody>
          <a:bodyPr lIns="0" tIns="0" rIns="0" bIns="0" rtlCol="0" anchor="t">
            <a:spAutoFit/>
          </a:bodyPr>
          <a:lstStyle/>
          <a:p>
            <a:pPr>
              <a:lnSpc>
                <a:spcPts val="6167"/>
              </a:lnSpc>
              <a:spcBef>
                <a:spcPct val="0"/>
              </a:spcBef>
            </a:pPr>
            <a:r>
              <a:rPr lang="en-US" sz="4405">
                <a:solidFill>
                  <a:srgbClr val="004AAD"/>
                </a:solidFill>
                <a:latin typeface="League Spartan"/>
              </a:rPr>
              <a:t>LAND COVER CLASSIFICATION USING MULTI TEMPORAL SATELLITE  IMAGES &amp; DOMAIN ADAPTATION</a:t>
            </a:r>
          </a:p>
        </p:txBody>
      </p:sp>
      <p:sp>
        <p:nvSpPr>
          <p:cNvPr id="11" name="TextBox 11"/>
          <p:cNvSpPr txBox="1"/>
          <p:nvPr/>
        </p:nvSpPr>
        <p:spPr>
          <a:xfrm>
            <a:off x="1028700" y="7368462"/>
            <a:ext cx="8419808" cy="1791985"/>
          </a:xfrm>
          <a:prstGeom prst="rect">
            <a:avLst/>
          </a:prstGeom>
        </p:spPr>
        <p:txBody>
          <a:bodyPr lIns="0" tIns="0" rIns="0" bIns="0" rtlCol="0" anchor="t">
            <a:spAutoFit/>
          </a:bodyPr>
          <a:lstStyle/>
          <a:p>
            <a:pPr>
              <a:lnSpc>
                <a:spcPts val="3744"/>
              </a:lnSpc>
            </a:pPr>
            <a:r>
              <a:rPr lang="en-US" sz="2674">
                <a:solidFill>
                  <a:srgbClr val="000000"/>
                </a:solidFill>
                <a:latin typeface="Poppins"/>
              </a:rPr>
              <a:t>VASU PANDEY</a:t>
            </a:r>
          </a:p>
          <a:p>
            <a:pPr>
              <a:lnSpc>
                <a:spcPts val="3464"/>
              </a:lnSpc>
            </a:pPr>
            <a:r>
              <a:rPr lang="en-US" sz="2474">
                <a:solidFill>
                  <a:srgbClr val="000000"/>
                </a:solidFill>
                <a:latin typeface="Poppins"/>
              </a:rPr>
              <a:t>Batchelor’s of Technology</a:t>
            </a:r>
          </a:p>
          <a:p>
            <a:pPr>
              <a:lnSpc>
                <a:spcPts val="3464"/>
              </a:lnSpc>
            </a:pPr>
            <a:r>
              <a:rPr lang="en-US" sz="2474">
                <a:solidFill>
                  <a:srgbClr val="000000"/>
                </a:solidFill>
                <a:latin typeface="Poppins"/>
              </a:rPr>
              <a:t>Indian Institute of Information Technology Guwahati</a:t>
            </a:r>
          </a:p>
          <a:p>
            <a:pPr>
              <a:lnSpc>
                <a:spcPts val="3464"/>
              </a:lnSpc>
              <a:spcBef>
                <a:spcPct val="0"/>
              </a:spcBef>
            </a:pPr>
            <a:r>
              <a:rPr lang="en-US" sz="2474">
                <a:solidFill>
                  <a:srgbClr val="000000"/>
                </a:solidFill>
                <a:latin typeface="Poppins"/>
              </a:rPr>
              <a:t>2101220 | vasu.pandey21b@iiitg.ac.in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rot="-5400000">
            <a:off x="6173608" y="1617718"/>
            <a:ext cx="18288000" cy="6397984"/>
            <a:chOff x="0" y="0"/>
            <a:chExt cx="4816593" cy="1685066"/>
          </a:xfrm>
        </p:grpSpPr>
        <p:sp>
          <p:nvSpPr>
            <p:cNvPr id="4" name="Freeform 4"/>
            <p:cNvSpPr/>
            <p:nvPr/>
          </p:nvSpPr>
          <p:spPr>
            <a:xfrm>
              <a:off x="0" y="0"/>
              <a:ext cx="4816592" cy="1685066"/>
            </a:xfrm>
            <a:custGeom>
              <a:avLst/>
              <a:gdLst/>
              <a:ahLst/>
              <a:cxnLst/>
              <a:rect l="l" t="t" r="r" b="b"/>
              <a:pathLst>
                <a:path w="4816592" h="1685066">
                  <a:moveTo>
                    <a:pt x="21590" y="0"/>
                  </a:moveTo>
                  <a:lnTo>
                    <a:pt x="4795002" y="0"/>
                  </a:lnTo>
                  <a:cubicBezTo>
                    <a:pt x="4800728" y="0"/>
                    <a:pt x="4806220" y="2275"/>
                    <a:pt x="4810269" y="6324"/>
                  </a:cubicBezTo>
                  <a:cubicBezTo>
                    <a:pt x="4814318" y="10372"/>
                    <a:pt x="4816592" y="15864"/>
                    <a:pt x="4816592" y="21590"/>
                  </a:cubicBezTo>
                  <a:lnTo>
                    <a:pt x="4816592" y="1663476"/>
                  </a:lnTo>
                  <a:cubicBezTo>
                    <a:pt x="4816592" y="1675400"/>
                    <a:pt x="4806926" y="1685066"/>
                    <a:pt x="4795002" y="1685066"/>
                  </a:cubicBezTo>
                  <a:lnTo>
                    <a:pt x="21590" y="1685066"/>
                  </a:lnTo>
                  <a:cubicBezTo>
                    <a:pt x="9666" y="1685066"/>
                    <a:pt x="0" y="1675400"/>
                    <a:pt x="0" y="1663476"/>
                  </a:cubicBezTo>
                  <a:lnTo>
                    <a:pt x="0" y="21590"/>
                  </a:lnTo>
                  <a:cubicBezTo>
                    <a:pt x="0" y="9666"/>
                    <a:pt x="9666" y="0"/>
                    <a:pt x="21590" y="0"/>
                  </a:cubicBezTo>
                  <a:close/>
                </a:path>
              </a:pathLst>
            </a:custGeom>
            <a:gradFill rotWithShape="1">
              <a:gsLst>
                <a:gs pos="0">
                  <a:srgbClr val="000000">
                    <a:alpha val="100000"/>
                  </a:srgbClr>
                </a:gs>
                <a:gs pos="100000">
                  <a:srgbClr val="3533CD">
                    <a:alpha val="100000"/>
                  </a:srgbClr>
                </a:gs>
              </a:gsLst>
              <a:lin ang="0"/>
            </a:gradFill>
          </p:spPr>
        </p:sp>
        <p:sp>
          <p:nvSpPr>
            <p:cNvPr id="5" name="TextBox 5"/>
            <p:cNvSpPr txBox="1"/>
            <p:nvPr/>
          </p:nvSpPr>
          <p:spPr>
            <a:xfrm>
              <a:off x="0" y="-47625"/>
              <a:ext cx="4816593" cy="1732691"/>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523199" y="4005882"/>
            <a:ext cx="9337237" cy="1535930"/>
          </a:xfrm>
          <a:prstGeom prst="rect">
            <a:avLst/>
          </a:prstGeom>
        </p:spPr>
        <p:txBody>
          <a:bodyPr lIns="0" tIns="0" rIns="0" bIns="0" rtlCol="0" anchor="t">
            <a:spAutoFit/>
          </a:bodyPr>
          <a:lstStyle/>
          <a:p>
            <a:pPr>
              <a:lnSpc>
                <a:spcPts val="6167"/>
              </a:lnSpc>
              <a:spcBef>
                <a:spcPct val="0"/>
              </a:spcBef>
            </a:pPr>
            <a:r>
              <a:rPr lang="en-US" sz="4405">
                <a:solidFill>
                  <a:srgbClr val="004AAD"/>
                </a:solidFill>
                <a:latin typeface="League Spartan"/>
              </a:rPr>
              <a:t>REVEIWING SOLUTIONS FOR LCC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rot="5400000">
            <a:off x="8115300" y="764108"/>
            <a:ext cx="18288000" cy="6600982"/>
            <a:chOff x="0" y="0"/>
            <a:chExt cx="4816593" cy="1738530"/>
          </a:xfrm>
        </p:grpSpPr>
        <p:sp>
          <p:nvSpPr>
            <p:cNvPr id="4" name="Freeform 4"/>
            <p:cNvSpPr/>
            <p:nvPr/>
          </p:nvSpPr>
          <p:spPr>
            <a:xfrm>
              <a:off x="0" y="0"/>
              <a:ext cx="4816592" cy="1738530"/>
            </a:xfrm>
            <a:custGeom>
              <a:avLst/>
              <a:gdLst/>
              <a:ahLst/>
              <a:cxnLst/>
              <a:rect l="l" t="t" r="r" b="b"/>
              <a:pathLst>
                <a:path w="4816592" h="1738530">
                  <a:moveTo>
                    <a:pt x="21590" y="0"/>
                  </a:moveTo>
                  <a:lnTo>
                    <a:pt x="4795002" y="0"/>
                  </a:lnTo>
                  <a:cubicBezTo>
                    <a:pt x="4800728" y="0"/>
                    <a:pt x="4806220" y="2275"/>
                    <a:pt x="4810269" y="6324"/>
                  </a:cubicBezTo>
                  <a:cubicBezTo>
                    <a:pt x="4814318" y="10372"/>
                    <a:pt x="4816592" y="15864"/>
                    <a:pt x="4816592" y="21590"/>
                  </a:cubicBezTo>
                  <a:lnTo>
                    <a:pt x="4816592" y="1716940"/>
                  </a:lnTo>
                  <a:cubicBezTo>
                    <a:pt x="4816592" y="1728864"/>
                    <a:pt x="4806926" y="1738530"/>
                    <a:pt x="4795002" y="1738530"/>
                  </a:cubicBezTo>
                  <a:lnTo>
                    <a:pt x="21590" y="1738530"/>
                  </a:lnTo>
                  <a:cubicBezTo>
                    <a:pt x="9666" y="1738530"/>
                    <a:pt x="0" y="1728864"/>
                    <a:pt x="0" y="1716940"/>
                  </a:cubicBezTo>
                  <a:lnTo>
                    <a:pt x="0" y="21590"/>
                  </a:lnTo>
                  <a:cubicBezTo>
                    <a:pt x="0" y="9666"/>
                    <a:pt x="9666" y="0"/>
                    <a:pt x="21590" y="0"/>
                  </a:cubicBezTo>
                  <a:close/>
                </a:path>
              </a:pathLst>
            </a:custGeom>
            <a:gradFill rotWithShape="1">
              <a:gsLst>
                <a:gs pos="0">
                  <a:srgbClr val="000000">
                    <a:alpha val="100000"/>
                  </a:srgbClr>
                </a:gs>
                <a:gs pos="100000">
                  <a:srgbClr val="3533CD">
                    <a:alpha val="100000"/>
                  </a:srgbClr>
                </a:gs>
              </a:gsLst>
              <a:lin ang="0"/>
            </a:gradFill>
          </p:spPr>
        </p:sp>
        <p:sp>
          <p:nvSpPr>
            <p:cNvPr id="5" name="TextBox 5"/>
            <p:cNvSpPr txBox="1"/>
            <p:nvPr/>
          </p:nvSpPr>
          <p:spPr>
            <a:xfrm>
              <a:off x="0" y="-47625"/>
              <a:ext cx="4816593" cy="178615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741529"/>
            <a:ext cx="9337237" cy="1535930"/>
          </a:xfrm>
          <a:prstGeom prst="rect">
            <a:avLst/>
          </a:prstGeom>
        </p:spPr>
        <p:txBody>
          <a:bodyPr lIns="0" tIns="0" rIns="0" bIns="0" rtlCol="0" anchor="t">
            <a:spAutoFit/>
          </a:bodyPr>
          <a:lstStyle/>
          <a:p>
            <a:pPr>
              <a:lnSpc>
                <a:spcPts val="6167"/>
              </a:lnSpc>
              <a:spcBef>
                <a:spcPct val="0"/>
              </a:spcBef>
            </a:pPr>
            <a:r>
              <a:rPr lang="en-US" sz="4405">
                <a:solidFill>
                  <a:srgbClr val="004AAD"/>
                </a:solidFill>
                <a:latin typeface="League Spartan"/>
              </a:rPr>
              <a:t>CHANNEL-BASED ATTENTION MECHANISM</a:t>
            </a:r>
          </a:p>
        </p:txBody>
      </p:sp>
      <p:sp>
        <p:nvSpPr>
          <p:cNvPr id="7" name="TextBox 7"/>
          <p:cNvSpPr txBox="1"/>
          <p:nvPr/>
        </p:nvSpPr>
        <p:spPr>
          <a:xfrm>
            <a:off x="1028700" y="2966461"/>
            <a:ext cx="11409709" cy="4797309"/>
          </a:xfrm>
          <a:prstGeom prst="rect">
            <a:avLst/>
          </a:prstGeom>
        </p:spPr>
        <p:txBody>
          <a:bodyPr lIns="0" tIns="0" rIns="0" bIns="0" rtlCol="0" anchor="t">
            <a:spAutoFit/>
          </a:bodyPr>
          <a:lstStyle/>
          <a:p>
            <a:pPr>
              <a:lnSpc>
                <a:spcPts val="5137"/>
              </a:lnSpc>
            </a:pPr>
            <a:r>
              <a:rPr lang="en-US" sz="3669">
                <a:solidFill>
                  <a:srgbClr val="004AAD"/>
                </a:solidFill>
                <a:latin typeface="Poppins Bold"/>
              </a:rPr>
              <a:t>   Overview</a:t>
            </a:r>
          </a:p>
          <a:p>
            <a:pPr>
              <a:lnSpc>
                <a:spcPts val="3672"/>
              </a:lnSpc>
            </a:pPr>
            <a:endParaRPr lang="en-US" sz="3669">
              <a:solidFill>
                <a:srgbClr val="004AAD"/>
              </a:solidFill>
              <a:latin typeface="Poppins Bold"/>
            </a:endParaRPr>
          </a:p>
          <a:p>
            <a:pPr marL="566367" lvl="1" indent="-283183">
              <a:lnSpc>
                <a:spcPts val="3672"/>
              </a:lnSpc>
              <a:buFont typeface="Arial"/>
              <a:buChar char="•"/>
            </a:pPr>
            <a:r>
              <a:rPr lang="en-US" sz="2623">
                <a:solidFill>
                  <a:srgbClr val="000000"/>
                </a:solidFill>
                <a:latin typeface="Georgia Pro"/>
              </a:rPr>
              <a:t>Architecture expressing predictions with respect to input channels.</a:t>
            </a:r>
          </a:p>
          <a:p>
            <a:pPr>
              <a:lnSpc>
                <a:spcPts val="3672"/>
              </a:lnSpc>
            </a:pPr>
            <a:endParaRPr lang="en-US" sz="2623">
              <a:solidFill>
                <a:srgbClr val="000000"/>
              </a:solidFill>
              <a:latin typeface="Georgia Pro"/>
            </a:endParaRPr>
          </a:p>
          <a:p>
            <a:pPr marL="566367" lvl="1" indent="-283183">
              <a:lnSpc>
                <a:spcPts val="3672"/>
              </a:lnSpc>
              <a:buFont typeface="Arial"/>
              <a:buChar char="•"/>
            </a:pPr>
            <a:r>
              <a:rPr lang="en-US" sz="2623">
                <a:solidFill>
                  <a:srgbClr val="000000"/>
                </a:solidFill>
                <a:latin typeface="Georgia Pro"/>
              </a:rPr>
              <a:t>Relies on convolutional layers and an attention mechanism weighting the importance of each channel in the final classification decision. </a:t>
            </a:r>
          </a:p>
          <a:p>
            <a:pPr>
              <a:lnSpc>
                <a:spcPts val="3672"/>
              </a:lnSpc>
            </a:pPr>
            <a:endParaRPr lang="en-US" sz="2623">
              <a:solidFill>
                <a:srgbClr val="000000"/>
              </a:solidFill>
              <a:latin typeface="Georgia Pro"/>
            </a:endParaRPr>
          </a:p>
          <a:p>
            <a:pPr marL="566367" lvl="1" indent="-283183">
              <a:lnSpc>
                <a:spcPts val="3672"/>
              </a:lnSpc>
              <a:buFont typeface="Arial"/>
              <a:buChar char="•"/>
            </a:pPr>
            <a:r>
              <a:rPr lang="en-US" sz="2623">
                <a:solidFill>
                  <a:srgbClr val="000000"/>
                </a:solidFill>
                <a:latin typeface="Georgia Pro Bold"/>
              </a:rPr>
              <a:t>DCNN architecture</a:t>
            </a:r>
            <a:r>
              <a:rPr lang="en-US" sz="2623">
                <a:solidFill>
                  <a:srgbClr val="000000"/>
                </a:solidFill>
                <a:latin typeface="Georgia Pro"/>
              </a:rPr>
              <a:t> directly interprets its own predictions according to input channels, relying on attention mechanism, fed by features obtained from each channel through temporal convolution-based models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sp>
      <p:grpSp>
        <p:nvGrpSpPr>
          <p:cNvPr id="3" name="Group 3"/>
          <p:cNvGrpSpPr/>
          <p:nvPr/>
        </p:nvGrpSpPr>
        <p:grpSpPr>
          <a:xfrm>
            <a:off x="3624772" y="9077026"/>
            <a:ext cx="4053826" cy="3957526"/>
            <a:chOff x="0" y="0"/>
            <a:chExt cx="1067674" cy="1042311"/>
          </a:xfrm>
        </p:grpSpPr>
        <p:sp>
          <p:nvSpPr>
            <p:cNvPr id="4" name="Freeform 4"/>
            <p:cNvSpPr/>
            <p:nvPr/>
          </p:nvSpPr>
          <p:spPr>
            <a:xfrm>
              <a:off x="0" y="0"/>
              <a:ext cx="1067674" cy="1042311"/>
            </a:xfrm>
            <a:custGeom>
              <a:avLst/>
              <a:gdLst/>
              <a:ahLst/>
              <a:cxnLst/>
              <a:rect l="l" t="t" r="r" b="b"/>
              <a:pathLst>
                <a:path w="1067674" h="1042311">
                  <a:moveTo>
                    <a:pt x="533837" y="0"/>
                  </a:moveTo>
                  <a:cubicBezTo>
                    <a:pt x="239007" y="0"/>
                    <a:pt x="0" y="233329"/>
                    <a:pt x="0" y="521156"/>
                  </a:cubicBezTo>
                  <a:cubicBezTo>
                    <a:pt x="0" y="808982"/>
                    <a:pt x="239007" y="1042311"/>
                    <a:pt x="533837" y="1042311"/>
                  </a:cubicBezTo>
                  <a:cubicBezTo>
                    <a:pt x="828667" y="1042311"/>
                    <a:pt x="1067674" y="808982"/>
                    <a:pt x="1067674" y="521156"/>
                  </a:cubicBezTo>
                  <a:cubicBezTo>
                    <a:pt x="1067674" y="233329"/>
                    <a:pt x="828667" y="0"/>
                    <a:pt x="533837" y="0"/>
                  </a:cubicBezTo>
                  <a:close/>
                </a:path>
              </a:pathLst>
            </a:custGeom>
            <a:gradFill rotWithShape="1">
              <a:gsLst>
                <a:gs pos="0">
                  <a:srgbClr val="000000">
                    <a:alpha val="100000"/>
                  </a:srgbClr>
                </a:gs>
                <a:gs pos="100000">
                  <a:srgbClr val="3533CD">
                    <a:alpha val="100000"/>
                  </a:srgbClr>
                </a:gs>
              </a:gsLst>
              <a:lin ang="0"/>
            </a:gradFill>
          </p:spPr>
        </p:sp>
        <p:sp>
          <p:nvSpPr>
            <p:cNvPr id="5" name="TextBox 5"/>
            <p:cNvSpPr txBox="1"/>
            <p:nvPr/>
          </p:nvSpPr>
          <p:spPr>
            <a:xfrm>
              <a:off x="100094" y="50092"/>
              <a:ext cx="867485" cy="89450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557568"/>
            <a:ext cx="7849017" cy="705987"/>
          </a:xfrm>
          <a:prstGeom prst="rect">
            <a:avLst/>
          </a:prstGeom>
        </p:spPr>
        <p:txBody>
          <a:bodyPr lIns="0" tIns="0" rIns="0" bIns="0" rtlCol="0" anchor="t">
            <a:spAutoFit/>
          </a:bodyPr>
          <a:lstStyle/>
          <a:p>
            <a:pPr>
              <a:lnSpc>
                <a:spcPts val="5721"/>
              </a:lnSpc>
              <a:spcBef>
                <a:spcPct val="0"/>
              </a:spcBef>
            </a:pPr>
            <a:r>
              <a:rPr lang="en-US" sz="4086">
                <a:solidFill>
                  <a:srgbClr val="004AAD"/>
                </a:solidFill>
                <a:latin typeface="League Spartan"/>
              </a:rPr>
              <a:t>ARCHITECHTURAL SETTINGS</a:t>
            </a:r>
          </a:p>
        </p:txBody>
      </p:sp>
      <p:sp>
        <p:nvSpPr>
          <p:cNvPr id="7" name="TextBox 7"/>
          <p:cNvSpPr txBox="1"/>
          <p:nvPr/>
        </p:nvSpPr>
        <p:spPr>
          <a:xfrm>
            <a:off x="1028700" y="1540873"/>
            <a:ext cx="14955183" cy="4313705"/>
          </a:xfrm>
          <a:prstGeom prst="rect">
            <a:avLst/>
          </a:prstGeom>
        </p:spPr>
        <p:txBody>
          <a:bodyPr lIns="0" tIns="0" rIns="0" bIns="0" rtlCol="0" anchor="t">
            <a:spAutoFit/>
          </a:bodyPr>
          <a:lstStyle/>
          <a:p>
            <a:pPr>
              <a:lnSpc>
                <a:spcPts val="4016"/>
              </a:lnSpc>
            </a:pPr>
            <a:r>
              <a:rPr lang="en-US" sz="2869">
                <a:solidFill>
                  <a:srgbClr val="004AAD"/>
                </a:solidFill>
                <a:latin typeface="Poppins Bold"/>
              </a:rPr>
              <a:t>Reference Models</a:t>
            </a:r>
          </a:p>
          <a:p>
            <a:pPr>
              <a:lnSpc>
                <a:spcPts val="2336"/>
              </a:lnSpc>
            </a:pPr>
            <a:endParaRPr lang="en-US" sz="2869">
              <a:solidFill>
                <a:srgbClr val="004AAD"/>
              </a:solidFill>
              <a:latin typeface="Poppins Bold"/>
            </a:endParaRPr>
          </a:p>
          <a:p>
            <a:pPr>
              <a:lnSpc>
                <a:spcPts val="3456"/>
              </a:lnSpc>
            </a:pPr>
            <a:r>
              <a:rPr lang="en-US" sz="2469">
                <a:solidFill>
                  <a:srgbClr val="000000"/>
                </a:solidFill>
                <a:latin typeface="Georgia Pro Bold"/>
              </a:rPr>
              <a:t>TASSEL : </a:t>
            </a:r>
          </a:p>
          <a:p>
            <a:pPr>
              <a:lnSpc>
                <a:spcPts val="3456"/>
              </a:lnSpc>
            </a:pPr>
            <a:r>
              <a:rPr lang="en-US" sz="2469">
                <a:solidFill>
                  <a:srgbClr val="000000"/>
                </a:solidFill>
                <a:latin typeface="Georgia Pro"/>
              </a:rPr>
              <a:t>1) Segmenting a reference image of the SITS and identifying the spatiotemporal clusters</a:t>
            </a:r>
          </a:p>
          <a:p>
            <a:pPr>
              <a:lnSpc>
                <a:spcPts val="3456"/>
              </a:lnSpc>
            </a:pPr>
            <a:r>
              <a:rPr lang="en-US" sz="2469">
                <a:solidFill>
                  <a:srgbClr val="000000"/>
                </a:solidFill>
                <a:latin typeface="Georgia Pro"/>
              </a:rPr>
              <a:t>2) Training a CNN on the temporal dimension to extract relevant features and then classify each object</a:t>
            </a:r>
          </a:p>
          <a:p>
            <a:pPr>
              <a:lnSpc>
                <a:spcPts val="3456"/>
              </a:lnSpc>
            </a:pPr>
            <a:endParaRPr lang="en-US" sz="2469">
              <a:solidFill>
                <a:srgbClr val="000000"/>
              </a:solidFill>
              <a:latin typeface="Georgia Pro"/>
            </a:endParaRPr>
          </a:p>
          <a:p>
            <a:pPr>
              <a:lnSpc>
                <a:spcPts val="3456"/>
              </a:lnSpc>
            </a:pPr>
            <a:r>
              <a:rPr lang="en-US" sz="2469">
                <a:solidFill>
                  <a:srgbClr val="000000"/>
                </a:solidFill>
                <a:latin typeface="Georgia Pro Bold"/>
              </a:rPr>
              <a:t>TempCNN :</a:t>
            </a:r>
          </a:p>
          <a:p>
            <a:pPr>
              <a:lnSpc>
                <a:spcPts val="3456"/>
              </a:lnSpc>
            </a:pPr>
            <a:r>
              <a:rPr lang="en-US" sz="2469">
                <a:solidFill>
                  <a:srgbClr val="000000"/>
                </a:solidFill>
                <a:latin typeface="Georgia Pro"/>
              </a:rPr>
              <a:t>1) Different convolutional blocks applied on both the temporal and the spectral domains.</a:t>
            </a:r>
          </a:p>
          <a:p>
            <a:pPr>
              <a:lnSpc>
                <a:spcPts val="3456"/>
              </a:lnSpc>
            </a:pPr>
            <a:r>
              <a:rPr lang="en-US" sz="2469">
                <a:solidFill>
                  <a:srgbClr val="000000"/>
                </a:solidFill>
                <a:latin typeface="Georgia Pro"/>
              </a:rPr>
              <a:t>2) Spatial information is ignored</a:t>
            </a:r>
          </a:p>
          <a:p>
            <a:pPr>
              <a:lnSpc>
                <a:spcPts val="3456"/>
              </a:lnSpc>
              <a:spcBef>
                <a:spcPct val="0"/>
              </a:spcBef>
            </a:pPr>
            <a:endParaRPr lang="en-US" sz="2469">
              <a:solidFill>
                <a:srgbClr val="000000"/>
              </a:solidFill>
              <a:latin typeface="Georgia Pro"/>
            </a:endParaRPr>
          </a:p>
        </p:txBody>
      </p:sp>
      <p:sp>
        <p:nvSpPr>
          <p:cNvPr id="8" name="TextBox 8"/>
          <p:cNvSpPr txBox="1"/>
          <p:nvPr/>
        </p:nvSpPr>
        <p:spPr>
          <a:xfrm>
            <a:off x="1028700" y="5978403"/>
            <a:ext cx="14236726" cy="3660925"/>
          </a:xfrm>
          <a:prstGeom prst="rect">
            <a:avLst/>
          </a:prstGeom>
        </p:spPr>
        <p:txBody>
          <a:bodyPr lIns="0" tIns="0" rIns="0" bIns="0" rtlCol="0" anchor="t">
            <a:spAutoFit/>
          </a:bodyPr>
          <a:lstStyle/>
          <a:p>
            <a:pPr>
              <a:lnSpc>
                <a:spcPts val="4576"/>
              </a:lnSpc>
            </a:pPr>
            <a:r>
              <a:rPr lang="en-US" sz="3269">
                <a:solidFill>
                  <a:srgbClr val="004AAD"/>
                </a:solidFill>
                <a:latin typeface="Poppins Bold"/>
              </a:rPr>
              <a:t>CONVOLUTIONAL BLOCKS</a:t>
            </a:r>
          </a:p>
          <a:p>
            <a:pPr>
              <a:lnSpc>
                <a:spcPts val="3456"/>
              </a:lnSpc>
            </a:pPr>
            <a:r>
              <a:rPr lang="en-US" sz="2469">
                <a:solidFill>
                  <a:srgbClr val="000000"/>
                </a:solidFill>
                <a:latin typeface="Georgia Pro"/>
              </a:rPr>
              <a:t> </a:t>
            </a:r>
          </a:p>
          <a:p>
            <a:pPr marL="533078" lvl="1" indent="-266539">
              <a:lnSpc>
                <a:spcPts val="3456"/>
              </a:lnSpc>
              <a:buFont typeface="Arial"/>
              <a:buChar char="•"/>
            </a:pPr>
            <a:r>
              <a:rPr lang="en-US" sz="2469">
                <a:solidFill>
                  <a:srgbClr val="000000"/>
                </a:solidFill>
                <a:latin typeface="Georgia Pro Bold"/>
              </a:rPr>
              <a:t>Channel specific</a:t>
            </a:r>
            <a:r>
              <a:rPr lang="en-US" sz="2469">
                <a:solidFill>
                  <a:srgbClr val="000000"/>
                </a:solidFill>
                <a:latin typeface="Georgia Pro"/>
              </a:rPr>
              <a:t> : Dedicated kernels</a:t>
            </a:r>
          </a:p>
          <a:p>
            <a:pPr marL="533078" lvl="1" indent="-266539">
              <a:lnSpc>
                <a:spcPts val="3456"/>
              </a:lnSpc>
              <a:buFont typeface="Arial"/>
              <a:buChar char="•"/>
            </a:pPr>
            <a:r>
              <a:rPr lang="en-US" sz="2469">
                <a:solidFill>
                  <a:srgbClr val="000000"/>
                </a:solidFill>
                <a:latin typeface="Georgia Pro Bold"/>
              </a:rPr>
              <a:t>Shared</a:t>
            </a:r>
            <a:r>
              <a:rPr lang="en-US" sz="2469">
                <a:solidFill>
                  <a:srgbClr val="000000"/>
                </a:solidFill>
                <a:latin typeface="Georgia Pro"/>
              </a:rPr>
              <a:t> convolutions : Correlated channels grouped</a:t>
            </a:r>
          </a:p>
          <a:p>
            <a:pPr marL="533078" lvl="1" indent="-266539">
              <a:lnSpc>
                <a:spcPts val="3456"/>
              </a:lnSpc>
              <a:buFont typeface="Arial"/>
              <a:buChar char="•"/>
            </a:pPr>
            <a:r>
              <a:rPr lang="en-US" sz="2469">
                <a:solidFill>
                  <a:srgbClr val="000000"/>
                </a:solidFill>
                <a:latin typeface="Georgia Pro Bold"/>
              </a:rPr>
              <a:t>Multistep</a:t>
            </a:r>
            <a:r>
              <a:rPr lang="en-US" sz="2469">
                <a:solidFill>
                  <a:srgbClr val="000000"/>
                </a:solidFill>
                <a:latin typeface="Georgia Pro"/>
              </a:rPr>
              <a:t> feature extraction: Shared convolutions first applied on channel groups. Resulting features are then processed in a unified way by a common set of layers. </a:t>
            </a:r>
          </a:p>
          <a:p>
            <a:pPr>
              <a:lnSpc>
                <a:spcPts val="3456"/>
              </a:lnSpc>
            </a:pPr>
            <a:endParaRPr lang="en-US" sz="2469">
              <a:solidFill>
                <a:srgbClr val="000000"/>
              </a:solidFill>
              <a:latin typeface="Georgia Pro"/>
            </a:endParaRPr>
          </a:p>
          <a:p>
            <a:pPr>
              <a:lnSpc>
                <a:spcPts val="3456"/>
              </a:lnSpc>
              <a:spcBef>
                <a:spcPct val="0"/>
              </a:spcBef>
            </a:pPr>
            <a:endParaRPr lang="en-US" sz="2469">
              <a:solidFill>
                <a:srgbClr val="000000"/>
              </a:solidFill>
              <a:latin typeface="Georgia Pro"/>
            </a:endParaRPr>
          </a:p>
        </p:txBody>
      </p:sp>
      <p:grpSp>
        <p:nvGrpSpPr>
          <p:cNvPr id="9" name="Group 9"/>
          <p:cNvGrpSpPr/>
          <p:nvPr/>
        </p:nvGrpSpPr>
        <p:grpSpPr>
          <a:xfrm>
            <a:off x="13445390" y="-1766356"/>
            <a:ext cx="4223860" cy="4009625"/>
            <a:chOff x="0" y="0"/>
            <a:chExt cx="1112457" cy="1056033"/>
          </a:xfrm>
        </p:grpSpPr>
        <p:sp>
          <p:nvSpPr>
            <p:cNvPr id="10" name="Freeform 10"/>
            <p:cNvSpPr/>
            <p:nvPr/>
          </p:nvSpPr>
          <p:spPr>
            <a:xfrm>
              <a:off x="0" y="0"/>
              <a:ext cx="1112457" cy="1056033"/>
            </a:xfrm>
            <a:custGeom>
              <a:avLst/>
              <a:gdLst/>
              <a:ahLst/>
              <a:cxnLst/>
              <a:rect l="l" t="t" r="r" b="b"/>
              <a:pathLst>
                <a:path w="1112457" h="1056033">
                  <a:moveTo>
                    <a:pt x="556228" y="0"/>
                  </a:moveTo>
                  <a:cubicBezTo>
                    <a:pt x="249032" y="0"/>
                    <a:pt x="0" y="236401"/>
                    <a:pt x="0" y="528016"/>
                  </a:cubicBezTo>
                  <a:cubicBezTo>
                    <a:pt x="0" y="819632"/>
                    <a:pt x="249032" y="1056033"/>
                    <a:pt x="556228" y="1056033"/>
                  </a:cubicBezTo>
                  <a:cubicBezTo>
                    <a:pt x="863425" y="1056033"/>
                    <a:pt x="1112457" y="819632"/>
                    <a:pt x="1112457" y="528016"/>
                  </a:cubicBezTo>
                  <a:cubicBezTo>
                    <a:pt x="1112457" y="236401"/>
                    <a:pt x="863425" y="0"/>
                    <a:pt x="556228" y="0"/>
                  </a:cubicBezTo>
                  <a:close/>
                </a:path>
              </a:pathLst>
            </a:custGeom>
            <a:gradFill rotWithShape="1">
              <a:gsLst>
                <a:gs pos="0">
                  <a:srgbClr val="000000">
                    <a:alpha val="100000"/>
                  </a:srgbClr>
                </a:gs>
                <a:gs pos="100000">
                  <a:srgbClr val="3533CD">
                    <a:alpha val="100000"/>
                  </a:srgbClr>
                </a:gs>
              </a:gsLst>
              <a:lin ang="0"/>
            </a:gradFill>
          </p:spPr>
        </p:sp>
        <p:sp>
          <p:nvSpPr>
            <p:cNvPr id="11" name="TextBox 11"/>
            <p:cNvSpPr txBox="1"/>
            <p:nvPr/>
          </p:nvSpPr>
          <p:spPr>
            <a:xfrm>
              <a:off x="104293" y="51378"/>
              <a:ext cx="903871" cy="905652"/>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sp>
      <p:grpSp>
        <p:nvGrpSpPr>
          <p:cNvPr id="3" name="Group 3"/>
          <p:cNvGrpSpPr/>
          <p:nvPr/>
        </p:nvGrpSpPr>
        <p:grpSpPr>
          <a:xfrm>
            <a:off x="3582264" y="8821975"/>
            <a:ext cx="4053826" cy="3957526"/>
            <a:chOff x="0" y="0"/>
            <a:chExt cx="1067674" cy="1042311"/>
          </a:xfrm>
        </p:grpSpPr>
        <p:sp>
          <p:nvSpPr>
            <p:cNvPr id="4" name="Freeform 4"/>
            <p:cNvSpPr/>
            <p:nvPr/>
          </p:nvSpPr>
          <p:spPr>
            <a:xfrm>
              <a:off x="0" y="0"/>
              <a:ext cx="1067674" cy="1042311"/>
            </a:xfrm>
            <a:custGeom>
              <a:avLst/>
              <a:gdLst/>
              <a:ahLst/>
              <a:cxnLst/>
              <a:rect l="l" t="t" r="r" b="b"/>
              <a:pathLst>
                <a:path w="1067674" h="1042311">
                  <a:moveTo>
                    <a:pt x="533837" y="0"/>
                  </a:moveTo>
                  <a:cubicBezTo>
                    <a:pt x="239007" y="0"/>
                    <a:pt x="0" y="233329"/>
                    <a:pt x="0" y="521156"/>
                  </a:cubicBezTo>
                  <a:cubicBezTo>
                    <a:pt x="0" y="808982"/>
                    <a:pt x="239007" y="1042311"/>
                    <a:pt x="533837" y="1042311"/>
                  </a:cubicBezTo>
                  <a:cubicBezTo>
                    <a:pt x="828667" y="1042311"/>
                    <a:pt x="1067674" y="808982"/>
                    <a:pt x="1067674" y="521156"/>
                  </a:cubicBezTo>
                  <a:cubicBezTo>
                    <a:pt x="1067674" y="233329"/>
                    <a:pt x="828667" y="0"/>
                    <a:pt x="533837" y="0"/>
                  </a:cubicBezTo>
                  <a:close/>
                </a:path>
              </a:pathLst>
            </a:custGeom>
            <a:gradFill rotWithShape="1">
              <a:gsLst>
                <a:gs pos="0">
                  <a:srgbClr val="000000">
                    <a:alpha val="100000"/>
                  </a:srgbClr>
                </a:gs>
                <a:gs pos="100000">
                  <a:srgbClr val="3533CD">
                    <a:alpha val="100000"/>
                  </a:srgbClr>
                </a:gs>
              </a:gsLst>
              <a:lin ang="0"/>
            </a:gradFill>
          </p:spPr>
        </p:sp>
        <p:sp>
          <p:nvSpPr>
            <p:cNvPr id="5" name="TextBox 5"/>
            <p:cNvSpPr txBox="1"/>
            <p:nvPr/>
          </p:nvSpPr>
          <p:spPr>
            <a:xfrm>
              <a:off x="100094" y="50092"/>
              <a:ext cx="867485" cy="89450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632844"/>
            <a:ext cx="7849017" cy="705987"/>
          </a:xfrm>
          <a:prstGeom prst="rect">
            <a:avLst/>
          </a:prstGeom>
        </p:spPr>
        <p:txBody>
          <a:bodyPr lIns="0" tIns="0" rIns="0" bIns="0" rtlCol="0" anchor="t">
            <a:spAutoFit/>
          </a:bodyPr>
          <a:lstStyle/>
          <a:p>
            <a:pPr>
              <a:lnSpc>
                <a:spcPts val="5721"/>
              </a:lnSpc>
              <a:spcBef>
                <a:spcPct val="0"/>
              </a:spcBef>
            </a:pPr>
            <a:r>
              <a:rPr lang="en-US" sz="4086">
                <a:solidFill>
                  <a:srgbClr val="004AAD"/>
                </a:solidFill>
                <a:latin typeface="League Spartan"/>
              </a:rPr>
              <a:t>ARCHITECHTURAL SETTINGS</a:t>
            </a:r>
          </a:p>
        </p:txBody>
      </p:sp>
      <p:sp>
        <p:nvSpPr>
          <p:cNvPr id="7" name="TextBox 7"/>
          <p:cNvSpPr txBox="1"/>
          <p:nvPr/>
        </p:nvSpPr>
        <p:spPr>
          <a:xfrm>
            <a:off x="1028700" y="1961980"/>
            <a:ext cx="16172440" cy="7153445"/>
          </a:xfrm>
          <a:prstGeom prst="rect">
            <a:avLst/>
          </a:prstGeom>
        </p:spPr>
        <p:txBody>
          <a:bodyPr lIns="0" tIns="0" rIns="0" bIns="0" rtlCol="0" anchor="t">
            <a:spAutoFit/>
          </a:bodyPr>
          <a:lstStyle/>
          <a:p>
            <a:pPr>
              <a:lnSpc>
                <a:spcPts val="4530"/>
              </a:lnSpc>
            </a:pPr>
            <a:r>
              <a:rPr lang="en-US" sz="3235">
                <a:solidFill>
                  <a:srgbClr val="004AAD"/>
                </a:solidFill>
                <a:latin typeface="Poppins Bold"/>
              </a:rPr>
              <a:t>ATTENTION MECHANISM </a:t>
            </a:r>
          </a:p>
          <a:p>
            <a:pPr>
              <a:lnSpc>
                <a:spcPts val="3851"/>
              </a:lnSpc>
            </a:pPr>
            <a:r>
              <a:rPr lang="en-US" sz="2750">
                <a:solidFill>
                  <a:srgbClr val="000000"/>
                </a:solidFill>
                <a:latin typeface="Georgia Pro"/>
              </a:rPr>
              <a:t>Channel weight </a:t>
            </a:r>
            <a:r>
              <a:rPr lang="en-US" sz="2750">
                <a:solidFill>
                  <a:srgbClr val="000000"/>
                </a:solidFill>
                <a:latin typeface="Georgia Pro Bold Italics"/>
              </a:rPr>
              <a:t>ai</a:t>
            </a:r>
            <a:r>
              <a:rPr lang="en-US" sz="2750">
                <a:solidFill>
                  <a:srgbClr val="000000"/>
                </a:solidFill>
                <a:latin typeface="Georgia Pro"/>
              </a:rPr>
              <a:t> :</a:t>
            </a:r>
          </a:p>
          <a:p>
            <a:pPr algn="ctr">
              <a:lnSpc>
                <a:spcPts val="3851"/>
              </a:lnSpc>
            </a:pPr>
            <a:r>
              <a:rPr lang="en-US" sz="2750">
                <a:solidFill>
                  <a:srgbClr val="000000"/>
                </a:solidFill>
                <a:latin typeface="Georgia Pro Bold Italics"/>
              </a:rPr>
              <a:t>ai = sigmoid (&lt; u, tanh(W*hi + b) &gt;) </a:t>
            </a:r>
            <a:r>
              <a:rPr lang="en-US" sz="2750">
                <a:solidFill>
                  <a:srgbClr val="000000"/>
                </a:solidFill>
                <a:latin typeface="Georgia Pro Bold"/>
              </a:rPr>
              <a:t> for 1 &lt;=i &lt;= B</a:t>
            </a:r>
          </a:p>
          <a:p>
            <a:pPr>
              <a:lnSpc>
                <a:spcPts val="3851"/>
              </a:lnSpc>
            </a:pPr>
            <a:r>
              <a:rPr lang="en-US" sz="2750">
                <a:solidFill>
                  <a:srgbClr val="000000"/>
                </a:solidFill>
                <a:latin typeface="Georgia Pro Bold"/>
              </a:rPr>
              <a:t>                                       </a:t>
            </a:r>
            <a:r>
              <a:rPr lang="en-US" sz="2750">
                <a:solidFill>
                  <a:srgbClr val="000000"/>
                </a:solidFill>
                <a:latin typeface="Georgia Pro"/>
              </a:rPr>
              <a:t>W , b : weights, bias of  dense layer, u is a vector of parameters.</a:t>
            </a:r>
          </a:p>
          <a:p>
            <a:pPr algn="ctr">
              <a:lnSpc>
                <a:spcPts val="3851"/>
              </a:lnSpc>
            </a:pPr>
            <a:r>
              <a:rPr lang="en-US" sz="2750">
                <a:solidFill>
                  <a:srgbClr val="000000"/>
                </a:solidFill>
                <a:latin typeface="Georgia Pro Bold Italics"/>
              </a:rPr>
              <a:t>hi :</a:t>
            </a:r>
            <a:r>
              <a:rPr lang="en-US" sz="2750">
                <a:solidFill>
                  <a:srgbClr val="000000"/>
                </a:solidFill>
                <a:latin typeface="Georgia Pro"/>
              </a:rPr>
              <a:t>  Feature vectors for each band </a:t>
            </a:r>
            <a:r>
              <a:rPr lang="en-US" sz="2750">
                <a:solidFill>
                  <a:srgbClr val="000000"/>
                </a:solidFill>
                <a:latin typeface="Georgia Pro Bold Italics"/>
              </a:rPr>
              <a:t>Bi</a:t>
            </a:r>
          </a:p>
          <a:p>
            <a:pPr algn="just">
              <a:lnSpc>
                <a:spcPts val="2731"/>
              </a:lnSpc>
            </a:pPr>
            <a:endParaRPr lang="en-US" sz="2750">
              <a:solidFill>
                <a:srgbClr val="000000"/>
              </a:solidFill>
              <a:latin typeface="Georgia Pro Bold Italics"/>
            </a:endParaRPr>
          </a:p>
          <a:p>
            <a:pPr algn="just">
              <a:lnSpc>
                <a:spcPts val="3851"/>
              </a:lnSpc>
            </a:pPr>
            <a:endParaRPr lang="en-US" sz="2750">
              <a:solidFill>
                <a:srgbClr val="000000"/>
              </a:solidFill>
              <a:latin typeface="Georgia Pro Bold Italics"/>
            </a:endParaRPr>
          </a:p>
          <a:p>
            <a:pPr algn="just">
              <a:lnSpc>
                <a:spcPts val="4411"/>
              </a:lnSpc>
            </a:pPr>
            <a:r>
              <a:rPr lang="en-US" sz="3150">
                <a:solidFill>
                  <a:srgbClr val="004AAD"/>
                </a:solidFill>
                <a:latin typeface="Poppins Bold"/>
              </a:rPr>
              <a:t>Methods of plugging</a:t>
            </a:r>
          </a:p>
          <a:p>
            <a:pPr algn="just">
              <a:lnSpc>
                <a:spcPts val="2591"/>
              </a:lnSpc>
            </a:pPr>
            <a:endParaRPr lang="en-US" sz="3150">
              <a:solidFill>
                <a:srgbClr val="004AAD"/>
              </a:solidFill>
              <a:latin typeface="Poppins Bold"/>
            </a:endParaRPr>
          </a:p>
          <a:p>
            <a:pPr marL="593909" lvl="1" indent="-296954" algn="just">
              <a:lnSpc>
                <a:spcPts val="3851"/>
              </a:lnSpc>
              <a:buFont typeface="Arial"/>
              <a:buChar char="•"/>
            </a:pPr>
            <a:r>
              <a:rPr lang="en-US" sz="2750">
                <a:solidFill>
                  <a:srgbClr val="000000"/>
                </a:solidFill>
                <a:latin typeface="Georgia Pro Bold"/>
              </a:rPr>
              <a:t>Single branch: </a:t>
            </a:r>
            <a:r>
              <a:rPr lang="en-US" sz="2750">
                <a:solidFill>
                  <a:srgbClr val="000000"/>
                </a:solidFill>
                <a:latin typeface="Georgia Pro"/>
              </a:rPr>
              <a:t>Feeds the final classification layers with the weighted features </a:t>
            </a:r>
            <a:r>
              <a:rPr lang="en-US" sz="2750">
                <a:solidFill>
                  <a:srgbClr val="000000"/>
                </a:solidFill>
                <a:latin typeface="Georgia Pro Bold Italics"/>
              </a:rPr>
              <a:t>ai*hi</a:t>
            </a:r>
            <a:r>
              <a:rPr lang="en-US" sz="2750">
                <a:solidFill>
                  <a:srgbClr val="000000"/>
                </a:solidFill>
                <a:latin typeface="Georgia Pro"/>
              </a:rPr>
              <a:t> preserving</a:t>
            </a:r>
          </a:p>
          <a:p>
            <a:pPr algn="just">
              <a:lnSpc>
                <a:spcPts val="3851"/>
              </a:lnSpc>
            </a:pPr>
            <a:r>
              <a:rPr lang="en-US" sz="2750">
                <a:solidFill>
                  <a:srgbClr val="000000"/>
                </a:solidFill>
                <a:latin typeface="Georgia Pro"/>
              </a:rPr>
              <a:t>       their dimension.</a:t>
            </a:r>
          </a:p>
          <a:p>
            <a:pPr marL="593909" lvl="1" indent="-296954" algn="just">
              <a:lnSpc>
                <a:spcPts val="3851"/>
              </a:lnSpc>
              <a:buFont typeface="Arial"/>
              <a:buChar char="•"/>
            </a:pPr>
            <a:r>
              <a:rPr lang="en-US" sz="2750">
                <a:solidFill>
                  <a:srgbClr val="000000"/>
                </a:solidFill>
                <a:latin typeface="Georgia Pro Bold"/>
              </a:rPr>
              <a:t>Multi branch: </a:t>
            </a:r>
            <a:r>
              <a:rPr lang="en-US" sz="2750">
                <a:solidFill>
                  <a:srgbClr val="000000"/>
                </a:solidFill>
                <a:latin typeface="Georgia Pro"/>
              </a:rPr>
              <a:t>Multi-head with an auxiliary head trained simultaneously. Its classifier inputs are average features </a:t>
            </a:r>
            <a:r>
              <a:rPr lang="en-US" sz="2750">
                <a:solidFill>
                  <a:srgbClr val="000000"/>
                </a:solidFill>
                <a:latin typeface="Georgia Pro Bold Italics"/>
              </a:rPr>
              <a:t>h = Sum(ai*hi)/B</a:t>
            </a:r>
          </a:p>
          <a:p>
            <a:pPr algn="just">
              <a:lnSpc>
                <a:spcPts val="3851"/>
              </a:lnSpc>
            </a:pPr>
            <a:endParaRPr lang="en-US" sz="2750">
              <a:solidFill>
                <a:srgbClr val="000000"/>
              </a:solidFill>
              <a:latin typeface="Georgia Pro Bold Italics"/>
            </a:endParaRPr>
          </a:p>
          <a:p>
            <a:pPr algn="ctr">
              <a:lnSpc>
                <a:spcPts val="3851"/>
              </a:lnSpc>
              <a:spcBef>
                <a:spcPct val="0"/>
              </a:spcBef>
            </a:pPr>
            <a:endParaRPr lang="en-US" sz="2750">
              <a:solidFill>
                <a:srgbClr val="000000"/>
              </a:solidFill>
              <a:latin typeface="Georgia Pro Bold Italics"/>
            </a:endParaRPr>
          </a:p>
        </p:txBody>
      </p:sp>
      <p:grpSp>
        <p:nvGrpSpPr>
          <p:cNvPr id="8" name="Group 8"/>
          <p:cNvGrpSpPr/>
          <p:nvPr/>
        </p:nvGrpSpPr>
        <p:grpSpPr>
          <a:xfrm>
            <a:off x="13445390" y="-1766356"/>
            <a:ext cx="4223860" cy="4009625"/>
            <a:chOff x="0" y="0"/>
            <a:chExt cx="1112457" cy="1056033"/>
          </a:xfrm>
        </p:grpSpPr>
        <p:sp>
          <p:nvSpPr>
            <p:cNvPr id="9" name="Freeform 9"/>
            <p:cNvSpPr/>
            <p:nvPr/>
          </p:nvSpPr>
          <p:spPr>
            <a:xfrm>
              <a:off x="0" y="0"/>
              <a:ext cx="1112457" cy="1056033"/>
            </a:xfrm>
            <a:custGeom>
              <a:avLst/>
              <a:gdLst/>
              <a:ahLst/>
              <a:cxnLst/>
              <a:rect l="l" t="t" r="r" b="b"/>
              <a:pathLst>
                <a:path w="1112457" h="1056033">
                  <a:moveTo>
                    <a:pt x="556228" y="0"/>
                  </a:moveTo>
                  <a:cubicBezTo>
                    <a:pt x="249032" y="0"/>
                    <a:pt x="0" y="236401"/>
                    <a:pt x="0" y="528016"/>
                  </a:cubicBezTo>
                  <a:cubicBezTo>
                    <a:pt x="0" y="819632"/>
                    <a:pt x="249032" y="1056033"/>
                    <a:pt x="556228" y="1056033"/>
                  </a:cubicBezTo>
                  <a:cubicBezTo>
                    <a:pt x="863425" y="1056033"/>
                    <a:pt x="1112457" y="819632"/>
                    <a:pt x="1112457" y="528016"/>
                  </a:cubicBezTo>
                  <a:cubicBezTo>
                    <a:pt x="1112457" y="236401"/>
                    <a:pt x="863425" y="0"/>
                    <a:pt x="556228" y="0"/>
                  </a:cubicBezTo>
                  <a:close/>
                </a:path>
              </a:pathLst>
            </a:custGeom>
            <a:gradFill rotWithShape="1">
              <a:gsLst>
                <a:gs pos="0">
                  <a:srgbClr val="000000">
                    <a:alpha val="100000"/>
                  </a:srgbClr>
                </a:gs>
                <a:gs pos="100000">
                  <a:srgbClr val="3533CD">
                    <a:alpha val="100000"/>
                  </a:srgbClr>
                </a:gs>
              </a:gsLst>
              <a:lin ang="0"/>
            </a:gradFill>
          </p:spPr>
        </p:sp>
        <p:sp>
          <p:nvSpPr>
            <p:cNvPr id="10" name="TextBox 10"/>
            <p:cNvSpPr txBox="1"/>
            <p:nvPr/>
          </p:nvSpPr>
          <p:spPr>
            <a:xfrm>
              <a:off x="104293" y="51378"/>
              <a:ext cx="903871" cy="905652"/>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87600" y="-800100"/>
            <a:ext cx="1378419" cy="12079887"/>
            <a:chOff x="0" y="0"/>
            <a:chExt cx="363040" cy="3181534"/>
          </a:xfrm>
        </p:grpSpPr>
        <p:sp>
          <p:nvSpPr>
            <p:cNvPr id="3" name="Freeform 3"/>
            <p:cNvSpPr/>
            <p:nvPr/>
          </p:nvSpPr>
          <p:spPr>
            <a:xfrm>
              <a:off x="0" y="0"/>
              <a:ext cx="363040" cy="3181534"/>
            </a:xfrm>
            <a:custGeom>
              <a:avLst/>
              <a:gdLst/>
              <a:ahLst/>
              <a:cxnLst/>
              <a:rect l="l" t="t" r="r" b="b"/>
              <a:pathLst>
                <a:path w="363040" h="3181534">
                  <a:moveTo>
                    <a:pt x="181520" y="0"/>
                  </a:moveTo>
                  <a:lnTo>
                    <a:pt x="181520" y="0"/>
                  </a:lnTo>
                  <a:cubicBezTo>
                    <a:pt x="281771" y="0"/>
                    <a:pt x="363040" y="81269"/>
                    <a:pt x="363040" y="181520"/>
                  </a:cubicBezTo>
                  <a:lnTo>
                    <a:pt x="363040" y="3000014"/>
                  </a:lnTo>
                  <a:cubicBezTo>
                    <a:pt x="363040" y="3100265"/>
                    <a:pt x="281771" y="3181534"/>
                    <a:pt x="181520" y="3181534"/>
                  </a:cubicBezTo>
                  <a:lnTo>
                    <a:pt x="181520" y="3181534"/>
                  </a:lnTo>
                  <a:cubicBezTo>
                    <a:pt x="81269" y="3181534"/>
                    <a:pt x="0" y="3100265"/>
                    <a:pt x="0" y="3000014"/>
                  </a:cubicBezTo>
                  <a:lnTo>
                    <a:pt x="0" y="181520"/>
                  </a:lnTo>
                  <a:cubicBezTo>
                    <a:pt x="0" y="81269"/>
                    <a:pt x="81269" y="0"/>
                    <a:pt x="181520" y="0"/>
                  </a:cubicBez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47625"/>
              <a:ext cx="363040" cy="322915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505147" y="9258300"/>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3533CD">
                    <a:alpha val="100000"/>
                  </a:srgbClr>
                </a:gs>
              </a:gsLst>
              <a:lin ang="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4365629" y="4888324"/>
            <a:ext cx="7531419" cy="4478472"/>
          </a:xfrm>
          <a:custGeom>
            <a:avLst/>
            <a:gdLst/>
            <a:ahLst/>
            <a:cxnLst/>
            <a:rect l="l" t="t" r="r" b="b"/>
            <a:pathLst>
              <a:path w="7531419" h="4478472">
                <a:moveTo>
                  <a:pt x="0" y="0"/>
                </a:moveTo>
                <a:lnTo>
                  <a:pt x="7531419" y="0"/>
                </a:lnTo>
                <a:lnTo>
                  <a:pt x="7531419" y="4478472"/>
                </a:lnTo>
                <a:lnTo>
                  <a:pt x="0" y="4478472"/>
                </a:lnTo>
                <a:lnTo>
                  <a:pt x="0" y="0"/>
                </a:lnTo>
                <a:close/>
              </a:path>
            </a:pathLst>
          </a:custGeom>
          <a:blipFill>
            <a:blip r:embed="rId2"/>
            <a:stretch>
              <a:fillRect l="-2056" r="-2056"/>
            </a:stretch>
          </a:blipFill>
        </p:spPr>
      </p:sp>
      <p:sp>
        <p:nvSpPr>
          <p:cNvPr id="10" name="TextBox 10"/>
          <p:cNvSpPr txBox="1"/>
          <p:nvPr/>
        </p:nvSpPr>
        <p:spPr>
          <a:xfrm>
            <a:off x="1028700" y="604980"/>
            <a:ext cx="7794444" cy="761715"/>
          </a:xfrm>
          <a:prstGeom prst="rect">
            <a:avLst/>
          </a:prstGeom>
        </p:spPr>
        <p:txBody>
          <a:bodyPr lIns="0" tIns="0" rIns="0" bIns="0" rtlCol="0" anchor="t">
            <a:spAutoFit/>
          </a:bodyPr>
          <a:lstStyle/>
          <a:p>
            <a:pPr>
              <a:lnSpc>
                <a:spcPts val="6235"/>
              </a:lnSpc>
              <a:spcBef>
                <a:spcPct val="0"/>
              </a:spcBef>
            </a:pPr>
            <a:r>
              <a:rPr lang="en-US" sz="4453">
                <a:solidFill>
                  <a:srgbClr val="004AAD"/>
                </a:solidFill>
                <a:latin typeface="League Spartan"/>
              </a:rPr>
              <a:t>EXPERIMENTAL SETTINGS</a:t>
            </a:r>
          </a:p>
        </p:txBody>
      </p:sp>
      <p:sp>
        <p:nvSpPr>
          <p:cNvPr id="11" name="TextBox 11"/>
          <p:cNvSpPr txBox="1"/>
          <p:nvPr/>
        </p:nvSpPr>
        <p:spPr>
          <a:xfrm>
            <a:off x="1028700" y="1638015"/>
            <a:ext cx="13011658" cy="2628415"/>
          </a:xfrm>
          <a:prstGeom prst="rect">
            <a:avLst/>
          </a:prstGeom>
        </p:spPr>
        <p:txBody>
          <a:bodyPr lIns="0" tIns="0" rIns="0" bIns="0" rtlCol="0" anchor="t">
            <a:spAutoFit/>
          </a:bodyPr>
          <a:lstStyle/>
          <a:p>
            <a:pPr marL="489899" lvl="1" indent="-244950">
              <a:lnSpc>
                <a:spcPts val="3176"/>
              </a:lnSpc>
              <a:buFont typeface="Arial"/>
              <a:buChar char="•"/>
            </a:pPr>
            <a:r>
              <a:rPr lang="en-US" sz="2269">
                <a:solidFill>
                  <a:srgbClr val="000000"/>
                </a:solidFill>
                <a:latin typeface="Poppins"/>
              </a:rPr>
              <a:t>Model (Sdeep) assessed against a classical random forest (500 trees, 200 splits), TASSEL and TempCNN. </a:t>
            </a:r>
          </a:p>
          <a:p>
            <a:pPr>
              <a:lnSpc>
                <a:spcPts val="2336"/>
              </a:lnSpc>
            </a:pPr>
            <a:endParaRPr lang="en-US" sz="2269">
              <a:solidFill>
                <a:srgbClr val="000000"/>
              </a:solidFill>
              <a:latin typeface="Poppins"/>
            </a:endParaRPr>
          </a:p>
          <a:p>
            <a:pPr marL="489899" lvl="1" indent="-244950">
              <a:lnSpc>
                <a:spcPts val="3176"/>
              </a:lnSpc>
              <a:buFont typeface="Arial"/>
              <a:buChar char="•"/>
            </a:pPr>
            <a:r>
              <a:rPr lang="en-US" sz="2269">
                <a:solidFill>
                  <a:srgbClr val="000000"/>
                </a:solidFill>
                <a:latin typeface="Poppins"/>
              </a:rPr>
              <a:t>Loss Function: Classical unweighted categorical cross entropy CE</a:t>
            </a:r>
          </a:p>
          <a:p>
            <a:pPr>
              <a:lnSpc>
                <a:spcPts val="2616"/>
              </a:lnSpc>
            </a:pPr>
            <a:endParaRPr lang="en-US" sz="2269">
              <a:solidFill>
                <a:srgbClr val="000000"/>
              </a:solidFill>
              <a:latin typeface="Poppins"/>
            </a:endParaRPr>
          </a:p>
          <a:p>
            <a:pPr marL="489899" lvl="1" indent="-244950">
              <a:lnSpc>
                <a:spcPts val="3176"/>
              </a:lnSpc>
              <a:buFont typeface="Arial"/>
              <a:buChar char="•"/>
            </a:pPr>
            <a:r>
              <a:rPr lang="en-US" sz="2269">
                <a:solidFill>
                  <a:srgbClr val="000000"/>
                </a:solidFill>
                <a:latin typeface="Poppins"/>
              </a:rPr>
              <a:t>All gradients back-propagated through an Adamgrad optimizer and an L2-regularization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970082" y="-717284"/>
            <a:ext cx="1378419" cy="12079887"/>
            <a:chOff x="0" y="0"/>
            <a:chExt cx="363040" cy="3181534"/>
          </a:xfrm>
        </p:grpSpPr>
        <p:sp>
          <p:nvSpPr>
            <p:cNvPr id="3" name="Freeform 3"/>
            <p:cNvSpPr/>
            <p:nvPr/>
          </p:nvSpPr>
          <p:spPr>
            <a:xfrm>
              <a:off x="0" y="0"/>
              <a:ext cx="363040" cy="3181534"/>
            </a:xfrm>
            <a:custGeom>
              <a:avLst/>
              <a:gdLst/>
              <a:ahLst/>
              <a:cxnLst/>
              <a:rect l="l" t="t" r="r" b="b"/>
              <a:pathLst>
                <a:path w="363040" h="3181534">
                  <a:moveTo>
                    <a:pt x="181520" y="0"/>
                  </a:moveTo>
                  <a:lnTo>
                    <a:pt x="181520" y="0"/>
                  </a:lnTo>
                  <a:cubicBezTo>
                    <a:pt x="281771" y="0"/>
                    <a:pt x="363040" y="81269"/>
                    <a:pt x="363040" y="181520"/>
                  </a:cubicBezTo>
                  <a:lnTo>
                    <a:pt x="363040" y="3000014"/>
                  </a:lnTo>
                  <a:cubicBezTo>
                    <a:pt x="363040" y="3100265"/>
                    <a:pt x="281771" y="3181534"/>
                    <a:pt x="181520" y="3181534"/>
                  </a:cubicBezTo>
                  <a:lnTo>
                    <a:pt x="181520" y="3181534"/>
                  </a:lnTo>
                  <a:cubicBezTo>
                    <a:pt x="81269" y="3181534"/>
                    <a:pt x="0" y="3100265"/>
                    <a:pt x="0" y="3000014"/>
                  </a:cubicBezTo>
                  <a:lnTo>
                    <a:pt x="0" y="181520"/>
                  </a:lnTo>
                  <a:cubicBezTo>
                    <a:pt x="0" y="81269"/>
                    <a:pt x="81269" y="0"/>
                    <a:pt x="181520" y="0"/>
                  </a:cubicBez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47625"/>
              <a:ext cx="363040" cy="322915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505147" y="9258300"/>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3533CD">
                    <a:alpha val="100000"/>
                  </a:srgbClr>
                </a:gs>
              </a:gsLst>
              <a:lin ang="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28700" y="942975"/>
            <a:ext cx="10840151" cy="761715"/>
          </a:xfrm>
          <a:prstGeom prst="rect">
            <a:avLst/>
          </a:prstGeom>
        </p:spPr>
        <p:txBody>
          <a:bodyPr lIns="0" tIns="0" rIns="0" bIns="0" rtlCol="0" anchor="t">
            <a:spAutoFit/>
          </a:bodyPr>
          <a:lstStyle/>
          <a:p>
            <a:pPr>
              <a:lnSpc>
                <a:spcPts val="6235"/>
              </a:lnSpc>
              <a:spcBef>
                <a:spcPct val="0"/>
              </a:spcBef>
            </a:pPr>
            <a:r>
              <a:rPr lang="en-US" sz="4453">
                <a:solidFill>
                  <a:srgbClr val="004AAD"/>
                </a:solidFill>
                <a:latin typeface="League Spartan"/>
              </a:rPr>
              <a:t>SELF ATTENTION DEEP GRAPH CNN</a:t>
            </a:r>
          </a:p>
        </p:txBody>
      </p:sp>
      <p:sp>
        <p:nvSpPr>
          <p:cNvPr id="9" name="TextBox 9"/>
          <p:cNvSpPr txBox="1"/>
          <p:nvPr/>
        </p:nvSpPr>
        <p:spPr>
          <a:xfrm>
            <a:off x="1028700" y="2101433"/>
            <a:ext cx="13673983" cy="6900031"/>
          </a:xfrm>
          <a:prstGeom prst="rect">
            <a:avLst/>
          </a:prstGeom>
        </p:spPr>
        <p:txBody>
          <a:bodyPr lIns="0" tIns="0" rIns="0" bIns="0" rtlCol="0" anchor="t">
            <a:spAutoFit/>
          </a:bodyPr>
          <a:lstStyle/>
          <a:p>
            <a:pPr>
              <a:lnSpc>
                <a:spcPts val="4436"/>
              </a:lnSpc>
            </a:pPr>
            <a:r>
              <a:rPr lang="en-US" sz="3169">
                <a:solidFill>
                  <a:srgbClr val="004AAD"/>
                </a:solidFill>
                <a:latin typeface="Poppins Bold"/>
              </a:rPr>
              <a:t>OVERVIEW</a:t>
            </a:r>
          </a:p>
          <a:p>
            <a:pPr>
              <a:lnSpc>
                <a:spcPts val="1916"/>
              </a:lnSpc>
            </a:pPr>
            <a:endParaRPr lang="en-US" sz="3169">
              <a:solidFill>
                <a:srgbClr val="004AAD"/>
              </a:solidFill>
              <a:latin typeface="Poppins Bold"/>
            </a:endParaRPr>
          </a:p>
          <a:p>
            <a:pPr marL="489898" lvl="1" indent="-244949">
              <a:lnSpc>
                <a:spcPts val="3176"/>
              </a:lnSpc>
              <a:buFont typeface="Arial"/>
              <a:buChar char="•"/>
            </a:pPr>
            <a:r>
              <a:rPr lang="en-US" sz="2269">
                <a:solidFill>
                  <a:srgbClr val="000000"/>
                </a:solidFill>
                <a:latin typeface="Georgia Pro"/>
              </a:rPr>
              <a:t>Exploits the complementarity between temporal and spatial contexts.</a:t>
            </a:r>
          </a:p>
          <a:p>
            <a:pPr>
              <a:lnSpc>
                <a:spcPts val="1356"/>
              </a:lnSpc>
            </a:pPr>
            <a:endParaRPr lang="en-US" sz="2269">
              <a:solidFill>
                <a:srgbClr val="000000"/>
              </a:solidFill>
              <a:latin typeface="Georgia Pro"/>
            </a:endParaRPr>
          </a:p>
          <a:p>
            <a:pPr marL="489898" lvl="1" indent="-244949">
              <a:lnSpc>
                <a:spcPts val="3176"/>
              </a:lnSpc>
              <a:buFont typeface="Arial"/>
              <a:buChar char="•"/>
            </a:pPr>
            <a:r>
              <a:rPr lang="en-US" sz="2269">
                <a:solidFill>
                  <a:srgbClr val="000000"/>
                </a:solidFill>
                <a:latin typeface="Georgia Pro"/>
              </a:rPr>
              <a:t>Graphs generated from a series of temporal images, segmented into different regions</a:t>
            </a:r>
          </a:p>
          <a:p>
            <a:pPr>
              <a:lnSpc>
                <a:spcPts val="1119"/>
              </a:lnSpc>
            </a:pPr>
            <a:endParaRPr lang="en-US" sz="2269">
              <a:solidFill>
                <a:srgbClr val="000000"/>
              </a:solidFill>
              <a:latin typeface="Georgia Pro"/>
            </a:endParaRPr>
          </a:p>
          <a:p>
            <a:pPr marL="489898" lvl="1" indent="-244949">
              <a:lnSpc>
                <a:spcPts val="3176"/>
              </a:lnSpc>
              <a:buFont typeface="Arial"/>
              <a:buChar char="•"/>
            </a:pPr>
            <a:r>
              <a:rPr lang="en-US" sz="2269">
                <a:solidFill>
                  <a:srgbClr val="000000"/>
                </a:solidFill>
                <a:latin typeface="Georgia Pro"/>
              </a:rPr>
              <a:t>Classified using the Self-Attention Deep Graph CNN (DGCNN) model to</a:t>
            </a:r>
            <a:r>
              <a:rPr lang="en-US" sz="2269">
                <a:solidFill>
                  <a:srgbClr val="000000"/>
                </a:solidFill>
                <a:latin typeface="Georgia Pro Bold"/>
              </a:rPr>
              <a:t> highlight the temporal evolution of land cover areas.</a:t>
            </a:r>
          </a:p>
          <a:p>
            <a:pPr>
              <a:lnSpc>
                <a:spcPts val="1119"/>
              </a:lnSpc>
            </a:pPr>
            <a:endParaRPr lang="en-US" sz="2269">
              <a:solidFill>
                <a:srgbClr val="000000"/>
              </a:solidFill>
              <a:latin typeface="Georgia Pro Bold"/>
            </a:endParaRPr>
          </a:p>
          <a:p>
            <a:pPr marL="489898" lvl="1" indent="-244949">
              <a:lnSpc>
                <a:spcPts val="3176"/>
              </a:lnSpc>
              <a:buFont typeface="Arial"/>
              <a:buChar char="•"/>
            </a:pPr>
            <a:r>
              <a:rPr lang="en-US" sz="2269">
                <a:solidFill>
                  <a:srgbClr val="000000"/>
                </a:solidFill>
                <a:latin typeface="Georgia Pro"/>
              </a:rPr>
              <a:t>Detection of</a:t>
            </a:r>
            <a:r>
              <a:rPr lang="en-US" sz="2269">
                <a:solidFill>
                  <a:srgbClr val="000000"/>
                </a:solidFill>
                <a:latin typeface="Georgia Pro Bold"/>
              </a:rPr>
              <a:t> land cover changes</a:t>
            </a:r>
            <a:r>
              <a:rPr lang="en-US" sz="2269">
                <a:solidFill>
                  <a:srgbClr val="000000"/>
                </a:solidFill>
                <a:latin typeface="Georgia Pro"/>
              </a:rPr>
              <a:t> by comparing series of segmented satellite images.</a:t>
            </a:r>
          </a:p>
          <a:p>
            <a:pPr>
              <a:lnSpc>
                <a:spcPts val="1356"/>
              </a:lnSpc>
            </a:pPr>
            <a:endParaRPr lang="en-US" sz="2269">
              <a:solidFill>
                <a:srgbClr val="000000"/>
              </a:solidFill>
              <a:latin typeface="Georgia Pro"/>
            </a:endParaRPr>
          </a:p>
          <a:p>
            <a:pPr>
              <a:lnSpc>
                <a:spcPts val="3176"/>
              </a:lnSpc>
            </a:pPr>
            <a:endParaRPr lang="en-US" sz="2269">
              <a:solidFill>
                <a:srgbClr val="000000"/>
              </a:solidFill>
              <a:latin typeface="Georgia Pro"/>
            </a:endParaRPr>
          </a:p>
          <a:p>
            <a:pPr>
              <a:lnSpc>
                <a:spcPts val="2056"/>
              </a:lnSpc>
            </a:pPr>
            <a:endParaRPr lang="en-US" sz="2269">
              <a:solidFill>
                <a:srgbClr val="000000"/>
              </a:solidFill>
              <a:latin typeface="Georgia Pro"/>
            </a:endParaRPr>
          </a:p>
          <a:p>
            <a:pPr>
              <a:lnSpc>
                <a:spcPts val="3596"/>
              </a:lnSpc>
            </a:pPr>
            <a:r>
              <a:rPr lang="en-US" sz="2569">
                <a:solidFill>
                  <a:srgbClr val="004AAD"/>
                </a:solidFill>
                <a:latin typeface="Poppins Bold"/>
              </a:rPr>
              <a:t>Spatial temporal Deep Graph CNN based methodology</a:t>
            </a:r>
          </a:p>
          <a:p>
            <a:pPr>
              <a:lnSpc>
                <a:spcPts val="3176"/>
              </a:lnSpc>
            </a:pPr>
            <a:endParaRPr lang="en-US" sz="2569">
              <a:solidFill>
                <a:srgbClr val="004AAD"/>
              </a:solidFill>
              <a:latin typeface="Poppins Bold"/>
            </a:endParaRPr>
          </a:p>
          <a:p>
            <a:pPr>
              <a:lnSpc>
                <a:spcPts val="3176"/>
              </a:lnSpc>
            </a:pPr>
            <a:r>
              <a:rPr lang="en-US" sz="2269">
                <a:solidFill>
                  <a:srgbClr val="000000"/>
                </a:solidFill>
                <a:latin typeface="Georgia Pro"/>
              </a:rPr>
              <a:t>1) </a:t>
            </a:r>
            <a:r>
              <a:rPr lang="en-US" sz="2269">
                <a:solidFill>
                  <a:srgbClr val="000000"/>
                </a:solidFill>
                <a:latin typeface="Georgia Pro Bold"/>
              </a:rPr>
              <a:t>Detection</a:t>
            </a:r>
            <a:r>
              <a:rPr lang="en-US" sz="2269">
                <a:solidFill>
                  <a:srgbClr val="000000"/>
                </a:solidFill>
                <a:latin typeface="Georgia Pro"/>
              </a:rPr>
              <a:t> of spatio-temporal entities (reference objects)</a:t>
            </a:r>
          </a:p>
          <a:p>
            <a:pPr>
              <a:lnSpc>
                <a:spcPts val="3176"/>
              </a:lnSpc>
            </a:pPr>
            <a:r>
              <a:rPr lang="en-US" sz="2269">
                <a:solidFill>
                  <a:srgbClr val="000000"/>
                </a:solidFill>
                <a:latin typeface="Georgia Pro"/>
              </a:rPr>
              <a:t>2) </a:t>
            </a:r>
            <a:r>
              <a:rPr lang="en-US" sz="2269">
                <a:solidFill>
                  <a:srgbClr val="000000"/>
                </a:solidFill>
                <a:latin typeface="Georgia Pro Bold"/>
              </a:rPr>
              <a:t>Construction</a:t>
            </a:r>
            <a:r>
              <a:rPr lang="en-US" sz="2269">
                <a:solidFill>
                  <a:srgbClr val="000000"/>
                </a:solidFill>
                <a:latin typeface="Georgia Pro"/>
              </a:rPr>
              <a:t> of evolution graphs</a:t>
            </a:r>
          </a:p>
          <a:p>
            <a:pPr>
              <a:lnSpc>
                <a:spcPts val="3176"/>
              </a:lnSpc>
            </a:pPr>
            <a:r>
              <a:rPr lang="en-US" sz="2269">
                <a:solidFill>
                  <a:srgbClr val="000000"/>
                </a:solidFill>
                <a:latin typeface="Georgia Pro"/>
              </a:rPr>
              <a:t>3) </a:t>
            </a:r>
            <a:r>
              <a:rPr lang="en-US" sz="2269">
                <a:solidFill>
                  <a:srgbClr val="000000"/>
                </a:solidFill>
                <a:latin typeface="Georgia Pro Bold"/>
              </a:rPr>
              <a:t>Deep Graph CNN</a:t>
            </a:r>
            <a:r>
              <a:rPr lang="en-US" sz="2269">
                <a:solidFill>
                  <a:srgbClr val="000000"/>
                </a:solidFill>
                <a:latin typeface="Georgia Pro"/>
              </a:rPr>
              <a:t> based classification of evolution graphs - organize and highlight objects that evolve in the same way but also evolution patterns.</a:t>
            </a:r>
          </a:p>
          <a:p>
            <a:pPr>
              <a:lnSpc>
                <a:spcPts val="3176"/>
              </a:lnSpc>
              <a:spcBef>
                <a:spcPct val="0"/>
              </a:spcBef>
            </a:pPr>
            <a:endParaRPr lang="en-US" sz="2269">
              <a:solidFill>
                <a:srgbClr val="000000"/>
              </a:solidFill>
              <a:latin typeface="Georgia Pr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sp>
      <p:sp>
        <p:nvSpPr>
          <p:cNvPr id="3" name="Freeform 3"/>
          <p:cNvSpPr/>
          <p:nvPr/>
        </p:nvSpPr>
        <p:spPr>
          <a:xfrm>
            <a:off x="10346386" y="4313049"/>
            <a:ext cx="7627456" cy="4199801"/>
          </a:xfrm>
          <a:custGeom>
            <a:avLst/>
            <a:gdLst/>
            <a:ahLst/>
            <a:cxnLst/>
            <a:rect l="l" t="t" r="r" b="b"/>
            <a:pathLst>
              <a:path w="7627456" h="4199801">
                <a:moveTo>
                  <a:pt x="0" y="0"/>
                </a:moveTo>
                <a:lnTo>
                  <a:pt x="7627456" y="0"/>
                </a:lnTo>
                <a:lnTo>
                  <a:pt x="7627456" y="4199801"/>
                </a:lnTo>
                <a:lnTo>
                  <a:pt x="0" y="4199801"/>
                </a:lnTo>
                <a:lnTo>
                  <a:pt x="0" y="0"/>
                </a:lnTo>
                <a:close/>
              </a:path>
            </a:pathLst>
          </a:custGeom>
          <a:blipFill>
            <a:blip r:embed="rId4"/>
            <a:stretch>
              <a:fillRect r="-1475"/>
            </a:stretch>
          </a:blipFill>
        </p:spPr>
      </p:sp>
      <p:sp>
        <p:nvSpPr>
          <p:cNvPr id="4" name="TextBox 4"/>
          <p:cNvSpPr txBox="1"/>
          <p:nvPr/>
        </p:nvSpPr>
        <p:spPr>
          <a:xfrm>
            <a:off x="276948" y="591964"/>
            <a:ext cx="9873223" cy="787748"/>
          </a:xfrm>
          <a:prstGeom prst="rect">
            <a:avLst/>
          </a:prstGeom>
        </p:spPr>
        <p:txBody>
          <a:bodyPr lIns="0" tIns="0" rIns="0" bIns="0" rtlCol="0" anchor="t">
            <a:spAutoFit/>
          </a:bodyPr>
          <a:lstStyle/>
          <a:p>
            <a:pPr algn="ctr">
              <a:lnSpc>
                <a:spcPts val="6455"/>
              </a:lnSpc>
              <a:spcBef>
                <a:spcPct val="0"/>
              </a:spcBef>
            </a:pPr>
            <a:r>
              <a:rPr lang="en-US" sz="4611">
                <a:solidFill>
                  <a:srgbClr val="004AAD"/>
                </a:solidFill>
                <a:latin typeface="League Spartan"/>
              </a:rPr>
              <a:t>ARCHITECTURAL SETTINGS</a:t>
            </a:r>
          </a:p>
        </p:txBody>
      </p:sp>
      <p:sp>
        <p:nvSpPr>
          <p:cNvPr id="5" name="TextBox 5"/>
          <p:cNvSpPr txBox="1"/>
          <p:nvPr/>
        </p:nvSpPr>
        <p:spPr>
          <a:xfrm>
            <a:off x="685087" y="1958243"/>
            <a:ext cx="16051503" cy="583715"/>
          </a:xfrm>
          <a:prstGeom prst="rect">
            <a:avLst/>
          </a:prstGeom>
        </p:spPr>
        <p:txBody>
          <a:bodyPr lIns="0" tIns="0" rIns="0" bIns="0" rtlCol="0" anchor="t">
            <a:spAutoFit/>
          </a:bodyPr>
          <a:lstStyle/>
          <a:p>
            <a:pPr algn="ctr">
              <a:lnSpc>
                <a:spcPts val="4576"/>
              </a:lnSpc>
              <a:spcBef>
                <a:spcPct val="0"/>
              </a:spcBef>
            </a:pPr>
            <a:r>
              <a:rPr lang="en-US" sz="3269">
                <a:solidFill>
                  <a:srgbClr val="004AAD"/>
                </a:solidFill>
                <a:latin typeface="Poppins Bold"/>
              </a:rPr>
              <a:t>SPATIAL-OBJECT TEMPORAL ADJACENCY GRAPHS CONSTRUCTION (SOTAG)</a:t>
            </a:r>
          </a:p>
        </p:txBody>
      </p:sp>
      <p:sp>
        <p:nvSpPr>
          <p:cNvPr id="6" name="TextBox 6"/>
          <p:cNvSpPr txBox="1"/>
          <p:nvPr/>
        </p:nvSpPr>
        <p:spPr>
          <a:xfrm>
            <a:off x="685087" y="3139540"/>
            <a:ext cx="9373847" cy="6118760"/>
          </a:xfrm>
          <a:prstGeom prst="rect">
            <a:avLst/>
          </a:prstGeom>
        </p:spPr>
        <p:txBody>
          <a:bodyPr lIns="0" tIns="0" rIns="0" bIns="0" rtlCol="0" anchor="t">
            <a:spAutoFit/>
          </a:bodyPr>
          <a:lstStyle/>
          <a:p>
            <a:pPr marL="557970" lvl="1" indent="-278985">
              <a:lnSpc>
                <a:spcPts val="3618"/>
              </a:lnSpc>
              <a:buFont typeface="Arial"/>
              <a:buChar char="•"/>
            </a:pPr>
            <a:r>
              <a:rPr lang="en-US" sz="2584">
                <a:solidFill>
                  <a:srgbClr val="000000"/>
                </a:solidFill>
                <a:latin typeface="Georgia Pro"/>
              </a:rPr>
              <a:t>SITS images are carefully pretreated (pansharpening and co-registration)</a:t>
            </a:r>
          </a:p>
          <a:p>
            <a:pPr>
              <a:lnSpc>
                <a:spcPts val="1188"/>
              </a:lnSpc>
            </a:pPr>
            <a:endParaRPr lang="en-US" sz="2584">
              <a:solidFill>
                <a:srgbClr val="000000"/>
              </a:solidFill>
              <a:latin typeface="Georgia Pro"/>
            </a:endParaRPr>
          </a:p>
          <a:p>
            <a:pPr marL="557970" lvl="1" indent="-278985">
              <a:lnSpc>
                <a:spcPts val="3618"/>
              </a:lnSpc>
              <a:buFont typeface="Arial"/>
              <a:buChar char="•"/>
            </a:pPr>
            <a:r>
              <a:rPr lang="en-US" sz="2584">
                <a:solidFill>
                  <a:srgbClr val="000000"/>
                </a:solidFill>
                <a:latin typeface="Georgia Pro"/>
              </a:rPr>
              <a:t>Segmentation gives spatially homogenous regions.</a:t>
            </a:r>
          </a:p>
          <a:p>
            <a:pPr>
              <a:lnSpc>
                <a:spcPts val="2638"/>
              </a:lnSpc>
            </a:pPr>
            <a:endParaRPr lang="en-US" sz="2584">
              <a:solidFill>
                <a:srgbClr val="000000"/>
              </a:solidFill>
              <a:latin typeface="Georgia Pro"/>
            </a:endParaRPr>
          </a:p>
          <a:p>
            <a:pPr>
              <a:lnSpc>
                <a:spcPts val="1188"/>
              </a:lnSpc>
            </a:pPr>
            <a:endParaRPr lang="en-US" sz="2584">
              <a:solidFill>
                <a:srgbClr val="000000"/>
              </a:solidFill>
              <a:latin typeface="Georgia Pro"/>
            </a:endParaRPr>
          </a:p>
          <a:p>
            <a:pPr marL="557970" lvl="1" indent="-278985">
              <a:lnSpc>
                <a:spcPts val="3618"/>
              </a:lnSpc>
              <a:buFont typeface="Arial"/>
              <a:buChar char="•"/>
            </a:pPr>
            <a:r>
              <a:rPr lang="en-US" sz="2584">
                <a:solidFill>
                  <a:srgbClr val="000000"/>
                </a:solidFill>
                <a:latin typeface="Georgia Pro Bold"/>
              </a:rPr>
              <a:t>Spatial-Object Temporal Adjacency Graph </a:t>
            </a:r>
          </a:p>
          <a:p>
            <a:pPr>
              <a:lnSpc>
                <a:spcPts val="3618"/>
              </a:lnSpc>
            </a:pPr>
            <a:r>
              <a:rPr lang="en-US" sz="2584">
                <a:solidFill>
                  <a:srgbClr val="000000"/>
                </a:solidFill>
                <a:latin typeface="Georgia Pro Bold"/>
              </a:rPr>
              <a:t>        G (V,E,ST)</a:t>
            </a:r>
            <a:r>
              <a:rPr lang="en-US" sz="2584">
                <a:solidFill>
                  <a:srgbClr val="000000"/>
                </a:solidFill>
                <a:latin typeface="Georgia Pro"/>
              </a:rPr>
              <a:t> : Temporal evolution of regions of SITS</a:t>
            </a:r>
          </a:p>
          <a:p>
            <a:pPr>
              <a:lnSpc>
                <a:spcPts val="3618"/>
              </a:lnSpc>
            </a:pPr>
            <a:endParaRPr lang="en-US" sz="2584">
              <a:solidFill>
                <a:srgbClr val="000000"/>
              </a:solidFill>
              <a:latin typeface="Georgia Pro"/>
            </a:endParaRPr>
          </a:p>
          <a:p>
            <a:pPr>
              <a:lnSpc>
                <a:spcPts val="3618"/>
              </a:lnSpc>
            </a:pPr>
            <a:r>
              <a:rPr lang="en-US" sz="2584">
                <a:solidFill>
                  <a:srgbClr val="000000"/>
                </a:solidFill>
                <a:latin typeface="Georgia Pro"/>
              </a:rPr>
              <a:t>        </a:t>
            </a:r>
            <a:r>
              <a:rPr lang="en-US" sz="2584">
                <a:solidFill>
                  <a:srgbClr val="000000"/>
                </a:solidFill>
                <a:latin typeface="Georgia Pro Bold"/>
              </a:rPr>
              <a:t>V :</a:t>
            </a:r>
            <a:r>
              <a:rPr lang="en-US" sz="2584">
                <a:solidFill>
                  <a:srgbClr val="000000"/>
                </a:solidFill>
                <a:latin typeface="Georgia Pro"/>
              </a:rPr>
              <a:t> Nodes  </a:t>
            </a:r>
            <a:r>
              <a:rPr lang="en-US" sz="2584">
                <a:solidFill>
                  <a:srgbClr val="000000"/>
                </a:solidFill>
                <a:latin typeface="Georgia Pro Bold"/>
              </a:rPr>
              <a:t> </a:t>
            </a:r>
          </a:p>
          <a:p>
            <a:pPr>
              <a:lnSpc>
                <a:spcPts val="3618"/>
              </a:lnSpc>
            </a:pPr>
            <a:r>
              <a:rPr lang="en-US" sz="2584">
                <a:solidFill>
                  <a:srgbClr val="000000"/>
                </a:solidFill>
                <a:latin typeface="Georgia Pro Bold"/>
              </a:rPr>
              <a:t>        E:</a:t>
            </a:r>
            <a:r>
              <a:rPr lang="en-US" sz="2584">
                <a:solidFill>
                  <a:srgbClr val="000000"/>
                </a:solidFill>
                <a:latin typeface="Georgia Pro"/>
              </a:rPr>
              <a:t> Edges   </a:t>
            </a:r>
          </a:p>
          <a:p>
            <a:pPr>
              <a:lnSpc>
                <a:spcPts val="3618"/>
              </a:lnSpc>
            </a:pPr>
            <a:r>
              <a:rPr lang="en-US" sz="2584">
                <a:solidFill>
                  <a:srgbClr val="000000"/>
                </a:solidFill>
                <a:latin typeface="Georgia Pro"/>
              </a:rPr>
              <a:t>        </a:t>
            </a:r>
            <a:r>
              <a:rPr lang="en-US" sz="2584">
                <a:solidFill>
                  <a:srgbClr val="000000"/>
                </a:solidFill>
                <a:latin typeface="Georgia Pro Bold"/>
              </a:rPr>
              <a:t>ST:</a:t>
            </a:r>
            <a:r>
              <a:rPr lang="en-US" sz="2584">
                <a:solidFill>
                  <a:srgbClr val="000000"/>
                </a:solidFill>
                <a:latin typeface="Georgia Pro"/>
              </a:rPr>
              <a:t> Multi-variate time series info</a:t>
            </a:r>
          </a:p>
          <a:p>
            <a:pPr>
              <a:lnSpc>
                <a:spcPts val="3618"/>
              </a:lnSpc>
            </a:pPr>
            <a:r>
              <a:rPr lang="en-US" sz="2584">
                <a:solidFill>
                  <a:srgbClr val="000000"/>
                </a:solidFill>
                <a:latin typeface="Georgia Pro"/>
              </a:rPr>
              <a:t>        </a:t>
            </a:r>
            <a:r>
              <a:rPr lang="en-US" sz="2584">
                <a:solidFill>
                  <a:srgbClr val="000000"/>
                </a:solidFill>
                <a:latin typeface="Georgia Pro Bold"/>
              </a:rPr>
              <a:t>N(vi) :</a:t>
            </a:r>
            <a:r>
              <a:rPr lang="en-US" sz="2584">
                <a:solidFill>
                  <a:srgbClr val="000000"/>
                </a:solidFill>
                <a:latin typeface="Georgia Pro"/>
              </a:rPr>
              <a:t> Neighborhood regions of node vi,</a:t>
            </a:r>
          </a:p>
          <a:p>
            <a:pPr>
              <a:lnSpc>
                <a:spcPts val="3618"/>
              </a:lnSpc>
            </a:pPr>
            <a:r>
              <a:rPr lang="en-US" sz="2584">
                <a:solidFill>
                  <a:srgbClr val="000000"/>
                </a:solidFill>
                <a:latin typeface="Georgia Pro"/>
              </a:rPr>
              <a:t>        N(vi) ={vj | ∃(vi,vj)∈E}</a:t>
            </a:r>
          </a:p>
          <a:p>
            <a:pPr>
              <a:lnSpc>
                <a:spcPts val="3618"/>
              </a:lnSpc>
              <a:spcBef>
                <a:spcPct val="0"/>
              </a:spcBef>
            </a:pPr>
            <a:endParaRPr lang="en-US" sz="2584">
              <a:solidFill>
                <a:srgbClr val="000000"/>
              </a:solidFill>
              <a:latin typeface="Georgia Pr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970082" y="-717284"/>
            <a:ext cx="1378419" cy="12079887"/>
            <a:chOff x="0" y="0"/>
            <a:chExt cx="363040" cy="3181534"/>
          </a:xfrm>
        </p:grpSpPr>
        <p:sp>
          <p:nvSpPr>
            <p:cNvPr id="3" name="Freeform 3"/>
            <p:cNvSpPr/>
            <p:nvPr/>
          </p:nvSpPr>
          <p:spPr>
            <a:xfrm>
              <a:off x="0" y="0"/>
              <a:ext cx="363040" cy="3181534"/>
            </a:xfrm>
            <a:custGeom>
              <a:avLst/>
              <a:gdLst/>
              <a:ahLst/>
              <a:cxnLst/>
              <a:rect l="l" t="t" r="r" b="b"/>
              <a:pathLst>
                <a:path w="363040" h="3181534">
                  <a:moveTo>
                    <a:pt x="181520" y="0"/>
                  </a:moveTo>
                  <a:lnTo>
                    <a:pt x="181520" y="0"/>
                  </a:lnTo>
                  <a:cubicBezTo>
                    <a:pt x="281771" y="0"/>
                    <a:pt x="363040" y="81269"/>
                    <a:pt x="363040" y="181520"/>
                  </a:cubicBezTo>
                  <a:lnTo>
                    <a:pt x="363040" y="3000014"/>
                  </a:lnTo>
                  <a:cubicBezTo>
                    <a:pt x="363040" y="3100265"/>
                    <a:pt x="281771" y="3181534"/>
                    <a:pt x="181520" y="3181534"/>
                  </a:cubicBezTo>
                  <a:lnTo>
                    <a:pt x="181520" y="3181534"/>
                  </a:lnTo>
                  <a:cubicBezTo>
                    <a:pt x="81269" y="3181534"/>
                    <a:pt x="0" y="3100265"/>
                    <a:pt x="0" y="3000014"/>
                  </a:cubicBezTo>
                  <a:lnTo>
                    <a:pt x="0" y="181520"/>
                  </a:lnTo>
                  <a:cubicBezTo>
                    <a:pt x="0" y="81269"/>
                    <a:pt x="81269" y="0"/>
                    <a:pt x="181520" y="0"/>
                  </a:cubicBez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47625"/>
              <a:ext cx="363040" cy="322915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505147" y="9258300"/>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3533CD">
                    <a:alpha val="100000"/>
                  </a:srgbClr>
                </a:gs>
              </a:gsLst>
              <a:lin ang="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24265" y="4615584"/>
            <a:ext cx="9019735" cy="4642716"/>
          </a:xfrm>
          <a:custGeom>
            <a:avLst/>
            <a:gdLst/>
            <a:ahLst/>
            <a:cxnLst/>
            <a:rect l="l" t="t" r="r" b="b"/>
            <a:pathLst>
              <a:path w="9019735" h="4642716">
                <a:moveTo>
                  <a:pt x="0" y="0"/>
                </a:moveTo>
                <a:lnTo>
                  <a:pt x="9019735" y="0"/>
                </a:lnTo>
                <a:lnTo>
                  <a:pt x="9019735" y="4642716"/>
                </a:lnTo>
                <a:lnTo>
                  <a:pt x="0" y="4642716"/>
                </a:lnTo>
                <a:lnTo>
                  <a:pt x="0" y="0"/>
                </a:lnTo>
                <a:close/>
              </a:path>
            </a:pathLst>
          </a:custGeom>
          <a:blipFill>
            <a:blip r:embed="rId2"/>
            <a:stretch>
              <a:fillRect/>
            </a:stretch>
          </a:blipFill>
        </p:spPr>
      </p:sp>
      <p:sp>
        <p:nvSpPr>
          <p:cNvPr id="9" name="Freeform 9"/>
          <p:cNvSpPr/>
          <p:nvPr/>
        </p:nvSpPr>
        <p:spPr>
          <a:xfrm>
            <a:off x="9230678" y="4615584"/>
            <a:ext cx="9057322" cy="4642716"/>
          </a:xfrm>
          <a:custGeom>
            <a:avLst/>
            <a:gdLst/>
            <a:ahLst/>
            <a:cxnLst/>
            <a:rect l="l" t="t" r="r" b="b"/>
            <a:pathLst>
              <a:path w="9057322" h="4642716">
                <a:moveTo>
                  <a:pt x="0" y="0"/>
                </a:moveTo>
                <a:lnTo>
                  <a:pt x="9057322" y="0"/>
                </a:lnTo>
                <a:lnTo>
                  <a:pt x="9057322" y="4642716"/>
                </a:lnTo>
                <a:lnTo>
                  <a:pt x="0" y="4642716"/>
                </a:lnTo>
                <a:lnTo>
                  <a:pt x="0" y="0"/>
                </a:lnTo>
                <a:close/>
              </a:path>
            </a:pathLst>
          </a:custGeom>
          <a:blipFill>
            <a:blip r:embed="rId3"/>
            <a:stretch>
              <a:fillRect/>
            </a:stretch>
          </a:blipFill>
        </p:spPr>
      </p:sp>
      <p:sp>
        <p:nvSpPr>
          <p:cNvPr id="10" name="TextBox 10"/>
          <p:cNvSpPr txBox="1"/>
          <p:nvPr/>
        </p:nvSpPr>
        <p:spPr>
          <a:xfrm>
            <a:off x="124265" y="590694"/>
            <a:ext cx="9873223" cy="780763"/>
          </a:xfrm>
          <a:prstGeom prst="rect">
            <a:avLst/>
          </a:prstGeom>
        </p:spPr>
        <p:txBody>
          <a:bodyPr lIns="0" tIns="0" rIns="0" bIns="0" rtlCol="0" anchor="t">
            <a:spAutoFit/>
          </a:bodyPr>
          <a:lstStyle/>
          <a:p>
            <a:pPr algn="ctr">
              <a:lnSpc>
                <a:spcPts val="6315"/>
              </a:lnSpc>
              <a:spcBef>
                <a:spcPct val="0"/>
              </a:spcBef>
            </a:pPr>
            <a:r>
              <a:rPr lang="en-US" sz="4511">
                <a:solidFill>
                  <a:srgbClr val="004AAD"/>
                </a:solidFill>
                <a:latin typeface="League Spartan"/>
              </a:rPr>
              <a:t>ARCHITECTURAL SETTINGS</a:t>
            </a:r>
          </a:p>
        </p:txBody>
      </p:sp>
      <p:sp>
        <p:nvSpPr>
          <p:cNvPr id="11" name="TextBox 11"/>
          <p:cNvSpPr txBox="1"/>
          <p:nvPr/>
        </p:nvSpPr>
        <p:spPr>
          <a:xfrm>
            <a:off x="764137" y="2545980"/>
            <a:ext cx="15584364" cy="1402865"/>
          </a:xfrm>
          <a:prstGeom prst="rect">
            <a:avLst/>
          </a:prstGeom>
        </p:spPr>
        <p:txBody>
          <a:bodyPr lIns="0" tIns="0" rIns="0" bIns="0" rtlCol="0" anchor="t">
            <a:spAutoFit/>
          </a:bodyPr>
          <a:lstStyle/>
          <a:p>
            <a:pPr marL="489899" lvl="1" indent="-244949">
              <a:lnSpc>
                <a:spcPts val="3176"/>
              </a:lnSpc>
              <a:buFont typeface="Arial"/>
              <a:buChar char="•"/>
            </a:pPr>
            <a:r>
              <a:rPr lang="en-US" sz="2269">
                <a:solidFill>
                  <a:srgbClr val="000000"/>
                </a:solidFill>
                <a:latin typeface="Georgia Pro"/>
              </a:rPr>
              <a:t>Considers both spatial nodes’ features &amp; neighboring as well as the temporal graph topology. </a:t>
            </a:r>
          </a:p>
          <a:p>
            <a:pPr>
              <a:lnSpc>
                <a:spcPts val="839"/>
              </a:lnSpc>
            </a:pPr>
            <a:endParaRPr lang="en-US" sz="2269">
              <a:solidFill>
                <a:srgbClr val="000000"/>
              </a:solidFill>
              <a:latin typeface="Georgia Pro"/>
            </a:endParaRPr>
          </a:p>
          <a:p>
            <a:pPr marL="489899" lvl="1" indent="-244949">
              <a:lnSpc>
                <a:spcPts val="3176"/>
              </a:lnSpc>
              <a:buFont typeface="Arial"/>
              <a:buChar char="•"/>
            </a:pPr>
            <a:r>
              <a:rPr lang="en-US" sz="2269">
                <a:solidFill>
                  <a:srgbClr val="000000"/>
                </a:solidFill>
                <a:latin typeface="Georgia Pro"/>
              </a:rPr>
              <a:t>Processes (i) spatial information (ii) time series associated to the spatial neighborhood set. </a:t>
            </a:r>
          </a:p>
          <a:p>
            <a:pPr>
              <a:lnSpc>
                <a:spcPts val="839"/>
              </a:lnSpc>
            </a:pPr>
            <a:endParaRPr lang="en-US" sz="2269">
              <a:solidFill>
                <a:srgbClr val="000000"/>
              </a:solidFill>
              <a:latin typeface="Georgia Pro"/>
            </a:endParaRPr>
          </a:p>
          <a:p>
            <a:pPr marL="489899" lvl="1" indent="-244949">
              <a:lnSpc>
                <a:spcPts val="3176"/>
              </a:lnSpc>
              <a:buFont typeface="Arial"/>
              <a:buChar char="•"/>
            </a:pPr>
            <a:r>
              <a:rPr lang="en-US" sz="2269">
                <a:solidFill>
                  <a:srgbClr val="000000"/>
                </a:solidFill>
                <a:latin typeface="Georgia Pro"/>
              </a:rPr>
              <a:t>Models the sequential information using 1-D CNN to assign weights linearly.</a:t>
            </a:r>
          </a:p>
        </p:txBody>
      </p:sp>
      <p:sp>
        <p:nvSpPr>
          <p:cNvPr id="12" name="TextBox 12"/>
          <p:cNvSpPr txBox="1"/>
          <p:nvPr/>
        </p:nvSpPr>
        <p:spPr>
          <a:xfrm>
            <a:off x="1028700" y="1680745"/>
            <a:ext cx="10105148" cy="583715"/>
          </a:xfrm>
          <a:prstGeom prst="rect">
            <a:avLst/>
          </a:prstGeom>
        </p:spPr>
        <p:txBody>
          <a:bodyPr lIns="0" tIns="0" rIns="0" bIns="0" rtlCol="0" anchor="t">
            <a:spAutoFit/>
          </a:bodyPr>
          <a:lstStyle/>
          <a:p>
            <a:pPr algn="ctr">
              <a:lnSpc>
                <a:spcPts val="4576"/>
              </a:lnSpc>
              <a:spcBef>
                <a:spcPct val="0"/>
              </a:spcBef>
            </a:pPr>
            <a:r>
              <a:rPr lang="en-US" sz="3269">
                <a:solidFill>
                  <a:srgbClr val="004AAD"/>
                </a:solidFill>
                <a:latin typeface="Poppins Bold"/>
              </a:rPr>
              <a:t>Self-Attention Mechanism [Deep graph CNN]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712000" y="8912958"/>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3533CD">
                    <a:alpha val="100000"/>
                  </a:srgbClr>
                </a:gs>
              </a:gsLst>
              <a:lin ang="0"/>
            </a:gra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3788379" y="-2057400"/>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3533CD">
                    <a:alpha val="100000"/>
                  </a:srgbClr>
                </a:gs>
              </a:gsLst>
              <a:lin ang="0"/>
            </a:gra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0532155" y="1028700"/>
            <a:ext cx="6342324" cy="3752725"/>
          </a:xfrm>
          <a:custGeom>
            <a:avLst/>
            <a:gdLst/>
            <a:ahLst/>
            <a:cxnLst/>
            <a:rect l="l" t="t" r="r" b="b"/>
            <a:pathLst>
              <a:path w="6342324" h="3752725">
                <a:moveTo>
                  <a:pt x="0" y="0"/>
                </a:moveTo>
                <a:lnTo>
                  <a:pt x="6342324" y="0"/>
                </a:lnTo>
                <a:lnTo>
                  <a:pt x="6342324" y="3752725"/>
                </a:lnTo>
                <a:lnTo>
                  <a:pt x="0" y="3752725"/>
                </a:lnTo>
                <a:lnTo>
                  <a:pt x="0" y="0"/>
                </a:lnTo>
                <a:close/>
              </a:path>
            </a:pathLst>
          </a:custGeom>
          <a:blipFill>
            <a:blip r:embed="rId3"/>
            <a:stretch>
              <a:fillRect/>
            </a:stretch>
          </a:blipFill>
        </p:spPr>
      </p:sp>
      <p:sp>
        <p:nvSpPr>
          <p:cNvPr id="10" name="Freeform 10"/>
          <p:cNvSpPr/>
          <p:nvPr/>
        </p:nvSpPr>
        <p:spPr>
          <a:xfrm>
            <a:off x="1028700" y="6011833"/>
            <a:ext cx="9835348" cy="3078055"/>
          </a:xfrm>
          <a:custGeom>
            <a:avLst/>
            <a:gdLst/>
            <a:ahLst/>
            <a:cxnLst/>
            <a:rect l="l" t="t" r="r" b="b"/>
            <a:pathLst>
              <a:path w="9835348" h="3078055">
                <a:moveTo>
                  <a:pt x="0" y="0"/>
                </a:moveTo>
                <a:lnTo>
                  <a:pt x="9835348" y="0"/>
                </a:lnTo>
                <a:lnTo>
                  <a:pt x="9835348" y="3078055"/>
                </a:lnTo>
                <a:lnTo>
                  <a:pt x="0" y="3078055"/>
                </a:lnTo>
                <a:lnTo>
                  <a:pt x="0" y="0"/>
                </a:lnTo>
                <a:close/>
              </a:path>
            </a:pathLst>
          </a:custGeom>
          <a:blipFill>
            <a:blip r:embed="rId4"/>
            <a:stretch>
              <a:fillRect/>
            </a:stretch>
          </a:blipFill>
        </p:spPr>
      </p:sp>
      <p:sp>
        <p:nvSpPr>
          <p:cNvPr id="11" name="Freeform 11"/>
          <p:cNvSpPr/>
          <p:nvPr/>
        </p:nvSpPr>
        <p:spPr>
          <a:xfrm>
            <a:off x="12115397" y="6369881"/>
            <a:ext cx="3822652" cy="2391422"/>
          </a:xfrm>
          <a:custGeom>
            <a:avLst/>
            <a:gdLst/>
            <a:ahLst/>
            <a:cxnLst/>
            <a:rect l="l" t="t" r="r" b="b"/>
            <a:pathLst>
              <a:path w="3822652" h="2391422">
                <a:moveTo>
                  <a:pt x="0" y="0"/>
                </a:moveTo>
                <a:lnTo>
                  <a:pt x="3822651" y="0"/>
                </a:lnTo>
                <a:lnTo>
                  <a:pt x="3822651" y="2391422"/>
                </a:lnTo>
                <a:lnTo>
                  <a:pt x="0" y="2391422"/>
                </a:lnTo>
                <a:lnTo>
                  <a:pt x="0" y="0"/>
                </a:lnTo>
                <a:close/>
              </a:path>
            </a:pathLst>
          </a:custGeom>
          <a:blipFill>
            <a:blip r:embed="rId5"/>
            <a:stretch>
              <a:fillRect/>
            </a:stretch>
          </a:blipFill>
        </p:spPr>
      </p:sp>
      <p:sp>
        <p:nvSpPr>
          <p:cNvPr id="12" name="TextBox 12"/>
          <p:cNvSpPr txBox="1"/>
          <p:nvPr/>
        </p:nvSpPr>
        <p:spPr>
          <a:xfrm>
            <a:off x="858666" y="604980"/>
            <a:ext cx="7804683" cy="713643"/>
          </a:xfrm>
          <a:prstGeom prst="rect">
            <a:avLst/>
          </a:prstGeom>
        </p:spPr>
        <p:txBody>
          <a:bodyPr lIns="0" tIns="0" rIns="0" bIns="0" rtlCol="0" anchor="t">
            <a:spAutoFit/>
          </a:bodyPr>
          <a:lstStyle/>
          <a:p>
            <a:pPr>
              <a:lnSpc>
                <a:spcPts val="5815"/>
              </a:lnSpc>
              <a:spcBef>
                <a:spcPct val="0"/>
              </a:spcBef>
            </a:pPr>
            <a:r>
              <a:rPr lang="en-US" sz="4153">
                <a:solidFill>
                  <a:srgbClr val="004AAD"/>
                </a:solidFill>
                <a:latin typeface="League Spartan"/>
              </a:rPr>
              <a:t>EXPERIMENTAL SETTINGS</a:t>
            </a:r>
          </a:p>
        </p:txBody>
      </p:sp>
      <p:sp>
        <p:nvSpPr>
          <p:cNvPr id="13" name="TextBox 13"/>
          <p:cNvSpPr txBox="1"/>
          <p:nvPr/>
        </p:nvSpPr>
        <p:spPr>
          <a:xfrm>
            <a:off x="605907" y="2102601"/>
            <a:ext cx="9294321" cy="1024012"/>
          </a:xfrm>
          <a:prstGeom prst="rect">
            <a:avLst/>
          </a:prstGeom>
        </p:spPr>
        <p:txBody>
          <a:bodyPr lIns="0" tIns="0" rIns="0" bIns="0" rtlCol="0" anchor="t">
            <a:spAutoFit/>
          </a:bodyPr>
          <a:lstStyle/>
          <a:p>
            <a:pPr marL="489899" lvl="1" indent="-244949">
              <a:lnSpc>
                <a:spcPts val="3176"/>
              </a:lnSpc>
              <a:buFont typeface="Arial"/>
              <a:buChar char="•"/>
            </a:pPr>
            <a:r>
              <a:rPr lang="en-US" sz="2269">
                <a:solidFill>
                  <a:srgbClr val="000000"/>
                </a:solidFill>
                <a:latin typeface="Georgia Pro"/>
              </a:rPr>
              <a:t>VHR-SITS covering Zaghouan region, northern half of Tunisia</a:t>
            </a:r>
          </a:p>
          <a:p>
            <a:pPr>
              <a:lnSpc>
                <a:spcPts val="839"/>
              </a:lnSpc>
            </a:pPr>
            <a:endParaRPr lang="en-US" sz="2269">
              <a:solidFill>
                <a:srgbClr val="000000"/>
              </a:solidFill>
              <a:latin typeface="Georgia Pro"/>
            </a:endParaRPr>
          </a:p>
          <a:p>
            <a:pPr marL="489899" lvl="1" indent="-244949">
              <a:lnSpc>
                <a:spcPts val="3176"/>
              </a:lnSpc>
              <a:buFont typeface="Arial"/>
              <a:buChar char="•"/>
            </a:pPr>
            <a:r>
              <a:rPr lang="en-US" sz="2269">
                <a:solidFill>
                  <a:srgbClr val="000000"/>
                </a:solidFill>
                <a:latin typeface="Georgia Pro"/>
              </a:rPr>
              <a:t>QUICKBIRD and IKONOS images</a:t>
            </a:r>
          </a:p>
          <a:p>
            <a:pPr marL="129540" lvl="1" indent="-64770">
              <a:lnSpc>
                <a:spcPts val="839"/>
              </a:lnSpc>
              <a:buFont typeface="Arial"/>
              <a:buChar char="•"/>
            </a:pPr>
            <a:endParaRPr lang="en-US" sz="2269">
              <a:solidFill>
                <a:srgbClr val="000000"/>
              </a:solidFill>
              <a:latin typeface="Georgia Pro"/>
            </a:endParaRPr>
          </a:p>
        </p:txBody>
      </p:sp>
      <p:sp>
        <p:nvSpPr>
          <p:cNvPr id="14" name="TextBox 14"/>
          <p:cNvSpPr txBox="1"/>
          <p:nvPr/>
        </p:nvSpPr>
        <p:spPr>
          <a:xfrm>
            <a:off x="1028700" y="9184705"/>
            <a:ext cx="9503455" cy="409090"/>
          </a:xfrm>
          <a:prstGeom prst="rect">
            <a:avLst/>
          </a:prstGeom>
        </p:spPr>
        <p:txBody>
          <a:bodyPr lIns="0" tIns="0" rIns="0" bIns="0" rtlCol="0" anchor="t">
            <a:spAutoFit/>
          </a:bodyPr>
          <a:lstStyle/>
          <a:p>
            <a:pPr>
              <a:lnSpc>
                <a:spcPts val="3176"/>
              </a:lnSpc>
              <a:spcBef>
                <a:spcPct val="0"/>
              </a:spcBef>
            </a:pPr>
            <a:r>
              <a:rPr lang="en-US" sz="2269">
                <a:solidFill>
                  <a:srgbClr val="000000"/>
                </a:solidFill>
                <a:latin typeface="Poppins Bold"/>
              </a:rPr>
              <a:t>               DGCNN                    Self-Attention DGCNN            Ground truth.</a:t>
            </a:r>
          </a:p>
        </p:txBody>
      </p:sp>
      <p:sp>
        <p:nvSpPr>
          <p:cNvPr id="15" name="TextBox 15"/>
          <p:cNvSpPr txBox="1"/>
          <p:nvPr/>
        </p:nvSpPr>
        <p:spPr>
          <a:xfrm>
            <a:off x="4408480" y="4621426"/>
            <a:ext cx="3986400" cy="1199665"/>
          </a:xfrm>
          <a:prstGeom prst="rect">
            <a:avLst/>
          </a:prstGeom>
        </p:spPr>
        <p:txBody>
          <a:bodyPr lIns="0" tIns="0" rIns="0" bIns="0" rtlCol="0" anchor="t">
            <a:spAutoFit/>
          </a:bodyPr>
          <a:lstStyle/>
          <a:p>
            <a:pPr>
              <a:lnSpc>
                <a:spcPts val="3176"/>
              </a:lnSpc>
            </a:pPr>
            <a:r>
              <a:rPr lang="en-US" sz="2269">
                <a:solidFill>
                  <a:srgbClr val="000000"/>
                </a:solidFill>
                <a:latin typeface="Georgia Pro"/>
              </a:rPr>
              <a:t>4 missed regions over 14 Accuracy= 86.23%</a:t>
            </a:r>
          </a:p>
          <a:p>
            <a:pPr>
              <a:lnSpc>
                <a:spcPts val="3176"/>
              </a:lnSpc>
            </a:pPr>
            <a:r>
              <a:rPr lang="en-US" sz="2269">
                <a:solidFill>
                  <a:srgbClr val="000000"/>
                </a:solidFill>
                <a:latin typeface="Georgia Pro"/>
              </a:rPr>
              <a:t>kappa index = 0.7960.</a:t>
            </a:r>
          </a:p>
        </p:txBody>
      </p:sp>
      <p:sp>
        <p:nvSpPr>
          <p:cNvPr id="16" name="TextBox 16"/>
          <p:cNvSpPr txBox="1"/>
          <p:nvPr/>
        </p:nvSpPr>
        <p:spPr>
          <a:xfrm>
            <a:off x="1028700" y="4621426"/>
            <a:ext cx="3607263" cy="1599715"/>
          </a:xfrm>
          <a:prstGeom prst="rect">
            <a:avLst/>
          </a:prstGeom>
        </p:spPr>
        <p:txBody>
          <a:bodyPr lIns="0" tIns="0" rIns="0" bIns="0" rtlCol="0" anchor="t">
            <a:spAutoFit/>
          </a:bodyPr>
          <a:lstStyle/>
          <a:p>
            <a:pPr>
              <a:lnSpc>
                <a:spcPts val="3176"/>
              </a:lnSpc>
            </a:pPr>
            <a:r>
              <a:rPr lang="en-US" sz="2269">
                <a:solidFill>
                  <a:srgbClr val="000000"/>
                </a:solidFill>
                <a:latin typeface="Georgia Pro"/>
              </a:rPr>
              <a:t>Recog 7 regions over 14  Accuracy =79.02%</a:t>
            </a:r>
          </a:p>
          <a:p>
            <a:pPr>
              <a:lnSpc>
                <a:spcPts val="3176"/>
              </a:lnSpc>
            </a:pPr>
            <a:r>
              <a:rPr lang="en-US" sz="2269">
                <a:solidFill>
                  <a:srgbClr val="000000"/>
                </a:solidFill>
                <a:latin typeface="Georgia Pro"/>
              </a:rPr>
              <a:t> kappa index = 0.705.</a:t>
            </a:r>
          </a:p>
          <a:p>
            <a:pPr>
              <a:lnSpc>
                <a:spcPts val="3176"/>
              </a:lnSpc>
            </a:pPr>
            <a:endParaRPr lang="en-US" sz="2269">
              <a:solidFill>
                <a:srgbClr val="000000"/>
              </a:solidFill>
              <a:latin typeface="Georgia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TextBox 3"/>
          <p:cNvSpPr txBox="1"/>
          <p:nvPr/>
        </p:nvSpPr>
        <p:spPr>
          <a:xfrm>
            <a:off x="1028700" y="624682"/>
            <a:ext cx="14365253" cy="738821"/>
          </a:xfrm>
          <a:prstGeom prst="rect">
            <a:avLst/>
          </a:prstGeom>
        </p:spPr>
        <p:txBody>
          <a:bodyPr lIns="0" tIns="0" rIns="0" bIns="0" rtlCol="0" anchor="t">
            <a:spAutoFit/>
          </a:bodyPr>
          <a:lstStyle/>
          <a:p>
            <a:pPr algn="ctr">
              <a:lnSpc>
                <a:spcPts val="6002"/>
              </a:lnSpc>
              <a:spcBef>
                <a:spcPct val="0"/>
              </a:spcBef>
            </a:pPr>
            <a:r>
              <a:rPr lang="en-US" sz="4287">
                <a:solidFill>
                  <a:srgbClr val="004AAD"/>
                </a:solidFill>
                <a:latin typeface="League Spartan"/>
              </a:rPr>
              <a:t>FIRM CLASSIFICATION AND DOMAIN adaptation</a:t>
            </a:r>
          </a:p>
        </p:txBody>
      </p:sp>
      <p:grpSp>
        <p:nvGrpSpPr>
          <p:cNvPr id="4" name="Group 4"/>
          <p:cNvGrpSpPr/>
          <p:nvPr/>
        </p:nvGrpSpPr>
        <p:grpSpPr>
          <a:xfrm>
            <a:off x="17483132" y="2889826"/>
            <a:ext cx="2038852" cy="203885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596"/>
            </a:solidFill>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235727" y="2832676"/>
            <a:ext cx="14398525" cy="6763954"/>
          </a:xfrm>
          <a:prstGeom prst="rect">
            <a:avLst/>
          </a:prstGeom>
        </p:spPr>
        <p:txBody>
          <a:bodyPr lIns="0" tIns="0" rIns="0" bIns="0" rtlCol="0" anchor="t">
            <a:spAutoFit/>
          </a:bodyPr>
          <a:lstStyle/>
          <a:p>
            <a:pPr>
              <a:lnSpc>
                <a:spcPts val="3174"/>
              </a:lnSpc>
            </a:pPr>
            <a:r>
              <a:rPr lang="en-US" sz="2267">
                <a:solidFill>
                  <a:srgbClr val="000000"/>
                </a:solidFill>
                <a:latin typeface="Georgia Pro Bold"/>
              </a:rPr>
              <a:t>Attention-based deep learning mechanism combined with the capabilities of convolutional-recurrent neural networks</a:t>
            </a:r>
          </a:p>
          <a:p>
            <a:pPr marL="489527" lvl="1" indent="-244763">
              <a:lnSpc>
                <a:spcPts val="3174"/>
              </a:lnSpc>
              <a:buFont typeface="Arial"/>
              <a:buChar char="•"/>
            </a:pPr>
            <a:r>
              <a:rPr lang="en-US" sz="2267">
                <a:solidFill>
                  <a:srgbClr val="000000"/>
                </a:solidFill>
                <a:latin typeface="Georgia Pro"/>
              </a:rPr>
              <a:t>Firm classification of a geographical area based on spatial &amp; time series analysis</a:t>
            </a:r>
          </a:p>
          <a:p>
            <a:pPr marL="489527" lvl="1" indent="-244763">
              <a:lnSpc>
                <a:spcPts val="3174"/>
              </a:lnSpc>
              <a:buFont typeface="Arial"/>
              <a:buChar char="•"/>
            </a:pPr>
            <a:r>
              <a:rPr lang="en-US" sz="2267">
                <a:solidFill>
                  <a:srgbClr val="000000"/>
                </a:solidFill>
                <a:latin typeface="Georgia Pro"/>
              </a:rPr>
              <a:t>Develop an adaptive technique considering cross-domain multi-temporal images</a:t>
            </a:r>
          </a:p>
          <a:p>
            <a:pPr>
              <a:lnSpc>
                <a:spcPts val="3174"/>
              </a:lnSpc>
            </a:pPr>
            <a:endParaRPr lang="en-US" sz="2267">
              <a:solidFill>
                <a:srgbClr val="000000"/>
              </a:solidFill>
              <a:latin typeface="Georgia Pro"/>
            </a:endParaRPr>
          </a:p>
          <a:p>
            <a:pPr>
              <a:lnSpc>
                <a:spcPts val="3174"/>
              </a:lnSpc>
            </a:pPr>
            <a:r>
              <a:rPr lang="en-US" sz="2267">
                <a:solidFill>
                  <a:srgbClr val="004AAD"/>
                </a:solidFill>
                <a:latin typeface="Georgia Pro Bold"/>
              </a:rPr>
              <a:t>Attention Mech :</a:t>
            </a:r>
            <a:r>
              <a:rPr lang="en-US" sz="2267">
                <a:solidFill>
                  <a:srgbClr val="004AAD"/>
                </a:solidFill>
                <a:latin typeface="Georgia Pro"/>
              </a:rPr>
              <a:t> Important Visual Techniques</a:t>
            </a:r>
          </a:p>
          <a:p>
            <a:pPr>
              <a:lnSpc>
                <a:spcPts val="3174"/>
              </a:lnSpc>
            </a:pPr>
            <a:r>
              <a:rPr lang="en-US" sz="2267">
                <a:solidFill>
                  <a:srgbClr val="004AAD"/>
                </a:solidFill>
                <a:latin typeface="Georgia Pro Bold"/>
              </a:rPr>
              <a:t>Conv- LSTM :</a:t>
            </a:r>
            <a:r>
              <a:rPr lang="en-US" sz="2267">
                <a:solidFill>
                  <a:srgbClr val="004AAD"/>
                </a:solidFill>
                <a:latin typeface="Georgia Pro"/>
              </a:rPr>
              <a:t> Exploits Temporal Dependencies</a:t>
            </a:r>
          </a:p>
          <a:p>
            <a:pPr>
              <a:lnSpc>
                <a:spcPts val="3174"/>
              </a:lnSpc>
            </a:pPr>
            <a:endParaRPr lang="en-US" sz="2267">
              <a:solidFill>
                <a:srgbClr val="004AAD"/>
              </a:solidFill>
              <a:latin typeface="Georgia Pro"/>
            </a:endParaRPr>
          </a:p>
          <a:p>
            <a:pPr>
              <a:lnSpc>
                <a:spcPts val="3174"/>
              </a:lnSpc>
            </a:pPr>
            <a:endParaRPr lang="en-US" sz="2267">
              <a:solidFill>
                <a:srgbClr val="004AAD"/>
              </a:solidFill>
              <a:latin typeface="Georgia Pro"/>
            </a:endParaRPr>
          </a:p>
          <a:p>
            <a:pPr>
              <a:lnSpc>
                <a:spcPts val="3174"/>
              </a:lnSpc>
            </a:pPr>
            <a:r>
              <a:rPr lang="en-US" sz="2267">
                <a:solidFill>
                  <a:srgbClr val="000000"/>
                </a:solidFill>
                <a:latin typeface="Georgia Pro Bold"/>
              </a:rPr>
              <a:t>Major Challenges addressed</a:t>
            </a:r>
          </a:p>
          <a:p>
            <a:pPr marL="489527" lvl="1" indent="-244763">
              <a:lnSpc>
                <a:spcPts val="3174"/>
              </a:lnSpc>
              <a:buFont typeface="Arial"/>
              <a:buChar char="•"/>
            </a:pPr>
            <a:r>
              <a:rPr lang="en-US" sz="2267">
                <a:solidFill>
                  <a:srgbClr val="000000"/>
                </a:solidFill>
                <a:latin typeface="Georgia Pro"/>
              </a:rPr>
              <a:t>Apt labeled source data but severe scarcity of same in target domain</a:t>
            </a:r>
          </a:p>
          <a:p>
            <a:pPr marL="489527" lvl="1" indent="-244763">
              <a:lnSpc>
                <a:spcPts val="3174"/>
              </a:lnSpc>
              <a:buFont typeface="Arial"/>
              <a:buChar char="•"/>
            </a:pPr>
            <a:r>
              <a:rPr lang="en-US" sz="2267">
                <a:solidFill>
                  <a:srgbClr val="000000"/>
                </a:solidFill>
                <a:latin typeface="Georgia Pro"/>
              </a:rPr>
              <a:t>Difference in class distribution limits use of source data for target domain model training</a:t>
            </a:r>
          </a:p>
          <a:p>
            <a:pPr>
              <a:lnSpc>
                <a:spcPts val="3174"/>
              </a:lnSpc>
            </a:pPr>
            <a:endParaRPr lang="en-US" sz="2267">
              <a:solidFill>
                <a:srgbClr val="000000"/>
              </a:solidFill>
              <a:latin typeface="Georgia Pro"/>
            </a:endParaRPr>
          </a:p>
          <a:p>
            <a:pPr>
              <a:lnSpc>
                <a:spcPts val="3174"/>
              </a:lnSpc>
            </a:pPr>
            <a:endParaRPr lang="en-US" sz="2267">
              <a:solidFill>
                <a:srgbClr val="000000"/>
              </a:solidFill>
              <a:latin typeface="Georgia Pro"/>
            </a:endParaRPr>
          </a:p>
          <a:p>
            <a:pPr>
              <a:lnSpc>
                <a:spcPts val="3174"/>
              </a:lnSpc>
            </a:pPr>
            <a:r>
              <a:rPr lang="en-US" sz="2267">
                <a:solidFill>
                  <a:srgbClr val="000000"/>
                </a:solidFill>
                <a:latin typeface="Georgia Pro Bold"/>
              </a:rPr>
              <a:t>Domain Adaptation :</a:t>
            </a:r>
          </a:p>
          <a:p>
            <a:pPr>
              <a:lnSpc>
                <a:spcPts val="3174"/>
              </a:lnSpc>
              <a:spcBef>
                <a:spcPct val="0"/>
              </a:spcBef>
            </a:pPr>
            <a:r>
              <a:rPr lang="en-US" sz="2267">
                <a:solidFill>
                  <a:srgbClr val="000000"/>
                </a:solidFill>
                <a:latin typeface="Georgia Pro"/>
              </a:rPr>
              <a:t>Classifier made adaptive to generalize further over target domain data using domain neutralizer network to reduce difference in cross-domain feature distribution</a:t>
            </a:r>
          </a:p>
        </p:txBody>
      </p:sp>
      <p:grpSp>
        <p:nvGrpSpPr>
          <p:cNvPr id="8" name="Group 8"/>
          <p:cNvGrpSpPr/>
          <p:nvPr/>
        </p:nvGrpSpPr>
        <p:grpSpPr>
          <a:xfrm>
            <a:off x="16741732" y="6758312"/>
            <a:ext cx="4118403" cy="411840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596"/>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235727" y="2096342"/>
            <a:ext cx="2320928" cy="583715"/>
          </a:xfrm>
          <a:prstGeom prst="rect">
            <a:avLst/>
          </a:prstGeom>
        </p:spPr>
        <p:txBody>
          <a:bodyPr lIns="0" tIns="0" rIns="0" bIns="0" rtlCol="0" anchor="t">
            <a:spAutoFit/>
          </a:bodyPr>
          <a:lstStyle/>
          <a:p>
            <a:pPr algn="ctr">
              <a:lnSpc>
                <a:spcPts val="4576"/>
              </a:lnSpc>
              <a:spcBef>
                <a:spcPct val="0"/>
              </a:spcBef>
            </a:pPr>
            <a:r>
              <a:rPr lang="en-US" sz="3269">
                <a:solidFill>
                  <a:srgbClr val="004AAD"/>
                </a:solidFill>
                <a:latin typeface="Poppins Bold"/>
              </a:rPr>
              <a:t>OVERVIEW</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sp>
      <p:grpSp>
        <p:nvGrpSpPr>
          <p:cNvPr id="3" name="Group 3"/>
          <p:cNvGrpSpPr/>
          <p:nvPr/>
        </p:nvGrpSpPr>
        <p:grpSpPr>
          <a:xfrm rot="-10800000">
            <a:off x="-646019" y="-65088"/>
            <a:ext cx="13551426" cy="10417175"/>
            <a:chOff x="0" y="0"/>
            <a:chExt cx="3569100" cy="2743618"/>
          </a:xfrm>
        </p:grpSpPr>
        <p:sp>
          <p:nvSpPr>
            <p:cNvPr id="4" name="Freeform 4"/>
            <p:cNvSpPr/>
            <p:nvPr/>
          </p:nvSpPr>
          <p:spPr>
            <a:xfrm>
              <a:off x="0" y="0"/>
              <a:ext cx="3569100" cy="2743618"/>
            </a:xfrm>
            <a:custGeom>
              <a:avLst/>
              <a:gdLst/>
              <a:ahLst/>
              <a:cxnLst/>
              <a:rect l="l" t="t" r="r" b="b"/>
              <a:pathLst>
                <a:path w="3569100" h="2743618">
                  <a:moveTo>
                    <a:pt x="29136" y="0"/>
                  </a:moveTo>
                  <a:lnTo>
                    <a:pt x="3539964" y="0"/>
                  </a:lnTo>
                  <a:cubicBezTo>
                    <a:pt x="3547691" y="0"/>
                    <a:pt x="3555102" y="3070"/>
                    <a:pt x="3560566" y="8534"/>
                  </a:cubicBezTo>
                  <a:cubicBezTo>
                    <a:pt x="3566030" y="13998"/>
                    <a:pt x="3569100" y="21409"/>
                    <a:pt x="3569100" y="29136"/>
                  </a:cubicBezTo>
                  <a:lnTo>
                    <a:pt x="3569100" y="2714482"/>
                  </a:lnTo>
                  <a:cubicBezTo>
                    <a:pt x="3569100" y="2722209"/>
                    <a:pt x="3566030" y="2729620"/>
                    <a:pt x="3560566" y="2735084"/>
                  </a:cubicBezTo>
                  <a:cubicBezTo>
                    <a:pt x="3555102" y="2740548"/>
                    <a:pt x="3547691" y="2743618"/>
                    <a:pt x="3539964" y="2743618"/>
                  </a:cubicBezTo>
                  <a:lnTo>
                    <a:pt x="29136" y="2743618"/>
                  </a:lnTo>
                  <a:cubicBezTo>
                    <a:pt x="13045" y="2743618"/>
                    <a:pt x="0" y="2730573"/>
                    <a:pt x="0" y="2714482"/>
                  </a:cubicBezTo>
                  <a:lnTo>
                    <a:pt x="0" y="29136"/>
                  </a:lnTo>
                  <a:cubicBezTo>
                    <a:pt x="0" y="21409"/>
                    <a:pt x="3070" y="13998"/>
                    <a:pt x="8534" y="8534"/>
                  </a:cubicBezTo>
                  <a:cubicBezTo>
                    <a:pt x="13998" y="3070"/>
                    <a:pt x="21409" y="0"/>
                    <a:pt x="29136" y="0"/>
                  </a:cubicBezTo>
                  <a:close/>
                </a:path>
              </a:pathLst>
            </a:custGeom>
            <a:gradFill rotWithShape="1">
              <a:gsLst>
                <a:gs pos="0">
                  <a:srgbClr val="000000">
                    <a:alpha val="100000"/>
                  </a:srgbClr>
                </a:gs>
                <a:gs pos="100000">
                  <a:srgbClr val="3533CD">
                    <a:alpha val="100000"/>
                  </a:srgbClr>
                </a:gs>
              </a:gsLst>
              <a:lin ang="0"/>
            </a:gradFill>
          </p:spPr>
        </p:sp>
        <p:sp>
          <p:nvSpPr>
            <p:cNvPr id="5" name="TextBox 5"/>
            <p:cNvSpPr txBox="1"/>
            <p:nvPr/>
          </p:nvSpPr>
          <p:spPr>
            <a:xfrm>
              <a:off x="0" y="-47625"/>
              <a:ext cx="3569100" cy="279124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5410200" y="1638300"/>
            <a:ext cx="5898431" cy="705987"/>
          </a:xfrm>
          <a:prstGeom prst="rect">
            <a:avLst/>
          </a:prstGeom>
        </p:spPr>
        <p:txBody>
          <a:bodyPr lIns="0" tIns="0" rIns="0" bIns="0" rtlCol="0" anchor="t">
            <a:spAutoFit/>
          </a:bodyPr>
          <a:lstStyle/>
          <a:p>
            <a:pPr>
              <a:lnSpc>
                <a:spcPts val="5721"/>
              </a:lnSpc>
              <a:spcBef>
                <a:spcPct val="0"/>
              </a:spcBef>
            </a:pPr>
            <a:r>
              <a:rPr lang="en-US" sz="4086" dirty="0">
                <a:solidFill>
                  <a:srgbClr val="FFFFFF"/>
                </a:solidFill>
                <a:latin typeface="League Spartan"/>
              </a:rPr>
              <a:t>TABLE OF CONTENT</a:t>
            </a:r>
          </a:p>
        </p:txBody>
      </p:sp>
      <p:sp>
        <p:nvSpPr>
          <p:cNvPr id="7" name="TextBox 7"/>
          <p:cNvSpPr txBox="1"/>
          <p:nvPr/>
        </p:nvSpPr>
        <p:spPr>
          <a:xfrm>
            <a:off x="5181600" y="3058094"/>
            <a:ext cx="9104904" cy="5898923"/>
          </a:xfrm>
          <a:prstGeom prst="rect">
            <a:avLst/>
          </a:prstGeom>
        </p:spPr>
        <p:txBody>
          <a:bodyPr lIns="0" tIns="0" rIns="0" bIns="0" rtlCol="0" anchor="t">
            <a:spAutoFit/>
          </a:bodyPr>
          <a:lstStyle/>
          <a:p>
            <a:pPr marL="635442" lvl="1" indent="-317721">
              <a:lnSpc>
                <a:spcPts val="4120"/>
              </a:lnSpc>
              <a:buFont typeface="Arial"/>
              <a:buChar char="•"/>
            </a:pPr>
            <a:r>
              <a:rPr lang="en-US" sz="2943" dirty="0">
                <a:solidFill>
                  <a:srgbClr val="FFFFFF"/>
                </a:solidFill>
                <a:latin typeface="Poppins"/>
              </a:rPr>
              <a:t>Introduction to Project Idea</a:t>
            </a:r>
          </a:p>
          <a:p>
            <a:pPr>
              <a:lnSpc>
                <a:spcPts val="1307"/>
              </a:lnSpc>
            </a:pPr>
            <a:endParaRPr lang="en-US" sz="2943" dirty="0">
              <a:solidFill>
                <a:srgbClr val="FFFFFF"/>
              </a:solidFill>
              <a:latin typeface="Poppins"/>
            </a:endParaRPr>
          </a:p>
          <a:p>
            <a:pPr marL="635442" lvl="1" indent="-317721">
              <a:lnSpc>
                <a:spcPts val="4120"/>
              </a:lnSpc>
              <a:buFont typeface="Arial"/>
              <a:buChar char="•"/>
            </a:pPr>
            <a:r>
              <a:rPr lang="en-US" sz="2943" dirty="0">
                <a:solidFill>
                  <a:srgbClr val="FFFFFF"/>
                </a:solidFill>
                <a:latin typeface="Poppins"/>
              </a:rPr>
              <a:t>Objectives &amp; Motivation</a:t>
            </a:r>
          </a:p>
          <a:p>
            <a:pPr>
              <a:lnSpc>
                <a:spcPts val="1307"/>
              </a:lnSpc>
            </a:pPr>
            <a:endParaRPr lang="en-US" sz="2943" dirty="0">
              <a:solidFill>
                <a:srgbClr val="FFFFFF"/>
              </a:solidFill>
              <a:latin typeface="Poppins"/>
            </a:endParaRPr>
          </a:p>
          <a:p>
            <a:pPr marL="635442" lvl="1" indent="-317721">
              <a:lnSpc>
                <a:spcPts val="4120"/>
              </a:lnSpc>
              <a:buFont typeface="Arial"/>
              <a:buChar char="•"/>
            </a:pPr>
            <a:r>
              <a:rPr lang="en-US" sz="2943" dirty="0">
                <a:solidFill>
                  <a:srgbClr val="FFFFFF"/>
                </a:solidFill>
                <a:latin typeface="Poppins"/>
              </a:rPr>
              <a:t>Dataset Characteristics</a:t>
            </a:r>
          </a:p>
          <a:p>
            <a:pPr>
              <a:lnSpc>
                <a:spcPts val="1307"/>
              </a:lnSpc>
            </a:pPr>
            <a:endParaRPr lang="en-US" sz="2943" dirty="0">
              <a:solidFill>
                <a:srgbClr val="FFFFFF"/>
              </a:solidFill>
              <a:latin typeface="Poppins"/>
            </a:endParaRPr>
          </a:p>
          <a:p>
            <a:pPr marL="635442" lvl="1" indent="-317721">
              <a:lnSpc>
                <a:spcPts val="4120"/>
              </a:lnSpc>
              <a:buFont typeface="Arial"/>
              <a:buChar char="•"/>
            </a:pPr>
            <a:r>
              <a:rPr lang="en-US" sz="2943" dirty="0">
                <a:solidFill>
                  <a:srgbClr val="FFFFFF"/>
                </a:solidFill>
                <a:latin typeface="Poppins"/>
              </a:rPr>
              <a:t>Review of Existing Solutions</a:t>
            </a:r>
          </a:p>
          <a:p>
            <a:pPr>
              <a:lnSpc>
                <a:spcPts val="4120"/>
              </a:lnSpc>
            </a:pPr>
            <a:r>
              <a:rPr lang="en-US" sz="2943" dirty="0">
                <a:solidFill>
                  <a:srgbClr val="FFFFFF"/>
                </a:solidFill>
                <a:latin typeface="Poppins"/>
              </a:rPr>
              <a:t>          DCNN + Attention</a:t>
            </a:r>
          </a:p>
          <a:p>
            <a:pPr>
              <a:lnSpc>
                <a:spcPts val="4120"/>
              </a:lnSpc>
            </a:pPr>
            <a:r>
              <a:rPr lang="en-US" sz="2943" dirty="0">
                <a:solidFill>
                  <a:srgbClr val="FFFFFF"/>
                </a:solidFill>
                <a:latin typeface="Poppins"/>
              </a:rPr>
              <a:t>          Graph CNN</a:t>
            </a:r>
          </a:p>
          <a:p>
            <a:pPr>
              <a:lnSpc>
                <a:spcPts val="4120"/>
              </a:lnSpc>
            </a:pPr>
            <a:r>
              <a:rPr lang="en-US" sz="2943" dirty="0">
                <a:solidFill>
                  <a:srgbClr val="FFFFFF"/>
                </a:solidFill>
                <a:latin typeface="Poppins"/>
              </a:rPr>
              <a:t>          Recurrent CNN</a:t>
            </a:r>
          </a:p>
          <a:p>
            <a:pPr>
              <a:lnSpc>
                <a:spcPts val="1307"/>
              </a:lnSpc>
            </a:pPr>
            <a:endParaRPr lang="en-US" sz="2943" dirty="0">
              <a:solidFill>
                <a:srgbClr val="FFFFFF"/>
              </a:solidFill>
              <a:latin typeface="Poppins"/>
            </a:endParaRPr>
          </a:p>
          <a:p>
            <a:pPr marL="635442" lvl="1" indent="-317721">
              <a:lnSpc>
                <a:spcPts val="4120"/>
              </a:lnSpc>
              <a:buFont typeface="Arial"/>
              <a:buChar char="•"/>
            </a:pPr>
            <a:r>
              <a:rPr lang="en-US" sz="2943" dirty="0">
                <a:solidFill>
                  <a:srgbClr val="FFFFFF"/>
                </a:solidFill>
                <a:latin typeface="Poppins"/>
              </a:rPr>
              <a:t>Future Plans</a:t>
            </a:r>
          </a:p>
          <a:p>
            <a:pPr>
              <a:lnSpc>
                <a:spcPts val="4120"/>
              </a:lnSpc>
            </a:pPr>
            <a:r>
              <a:rPr lang="en-US" sz="2943" dirty="0">
                <a:solidFill>
                  <a:srgbClr val="FFFFFF"/>
                </a:solidFill>
                <a:latin typeface="Poppins"/>
              </a:rPr>
              <a:t>         Diffusion Model</a:t>
            </a:r>
          </a:p>
          <a:p>
            <a:pPr>
              <a:lnSpc>
                <a:spcPts val="4120"/>
              </a:lnSpc>
            </a:pPr>
            <a:r>
              <a:rPr lang="en-US" sz="2943" dirty="0">
                <a:solidFill>
                  <a:srgbClr val="FFFFFF"/>
                </a:solidFill>
                <a:latin typeface="Poppins"/>
              </a:rPr>
              <a:t>         Abstract Idea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39225" y="4950274"/>
            <a:ext cx="11217162" cy="4942358"/>
          </a:xfrm>
          <a:custGeom>
            <a:avLst/>
            <a:gdLst/>
            <a:ahLst/>
            <a:cxnLst/>
            <a:rect l="l" t="t" r="r" b="b"/>
            <a:pathLst>
              <a:path w="11217162" h="4942358">
                <a:moveTo>
                  <a:pt x="0" y="0"/>
                </a:moveTo>
                <a:lnTo>
                  <a:pt x="11217162" y="0"/>
                </a:lnTo>
                <a:lnTo>
                  <a:pt x="11217162" y="4942358"/>
                </a:lnTo>
                <a:lnTo>
                  <a:pt x="0" y="4942358"/>
                </a:lnTo>
                <a:lnTo>
                  <a:pt x="0" y="0"/>
                </a:lnTo>
                <a:close/>
              </a:path>
            </a:pathLst>
          </a:custGeom>
          <a:blipFill>
            <a:blip r:embed="rId3"/>
            <a:stretch>
              <a:fillRect l="-2298"/>
            </a:stretch>
          </a:blipFill>
        </p:spPr>
      </p:sp>
      <p:sp>
        <p:nvSpPr>
          <p:cNvPr id="3" name="Freeform 3"/>
          <p:cNvSpPr/>
          <p:nvPr/>
        </p:nvSpPr>
        <p:spPr>
          <a:xfrm>
            <a:off x="536524" y="6007196"/>
            <a:ext cx="2724642" cy="2828514"/>
          </a:xfrm>
          <a:custGeom>
            <a:avLst/>
            <a:gdLst/>
            <a:ahLst/>
            <a:cxnLst/>
            <a:rect l="l" t="t" r="r" b="b"/>
            <a:pathLst>
              <a:path w="2724642" h="2828514">
                <a:moveTo>
                  <a:pt x="0" y="0"/>
                </a:moveTo>
                <a:lnTo>
                  <a:pt x="2724642" y="0"/>
                </a:lnTo>
                <a:lnTo>
                  <a:pt x="2724642" y="2828514"/>
                </a:lnTo>
                <a:lnTo>
                  <a:pt x="0" y="2828514"/>
                </a:lnTo>
                <a:lnTo>
                  <a:pt x="0" y="0"/>
                </a:lnTo>
                <a:close/>
              </a:path>
            </a:pathLst>
          </a:custGeom>
          <a:blipFill>
            <a:blip r:embed="rId4"/>
            <a:stretch>
              <a:fillRect/>
            </a:stretch>
          </a:blipFill>
        </p:spPr>
      </p:sp>
      <p:sp>
        <p:nvSpPr>
          <p:cNvPr id="4" name="Freeform 4"/>
          <p:cNvSpPr/>
          <p:nvPr/>
        </p:nvSpPr>
        <p:spPr>
          <a:xfrm>
            <a:off x="14756387" y="5554669"/>
            <a:ext cx="3018212" cy="3733568"/>
          </a:xfrm>
          <a:custGeom>
            <a:avLst/>
            <a:gdLst/>
            <a:ahLst/>
            <a:cxnLst/>
            <a:rect l="l" t="t" r="r" b="b"/>
            <a:pathLst>
              <a:path w="3018212" h="3733568">
                <a:moveTo>
                  <a:pt x="0" y="0"/>
                </a:moveTo>
                <a:lnTo>
                  <a:pt x="3018212" y="0"/>
                </a:lnTo>
                <a:lnTo>
                  <a:pt x="3018212" y="3733568"/>
                </a:lnTo>
                <a:lnTo>
                  <a:pt x="0" y="3733568"/>
                </a:lnTo>
                <a:lnTo>
                  <a:pt x="0" y="0"/>
                </a:lnTo>
                <a:close/>
              </a:path>
            </a:pathLst>
          </a:custGeom>
          <a:blipFill>
            <a:blip r:embed="rId5"/>
            <a:stretch>
              <a:fillRect/>
            </a:stretch>
          </a:blipFill>
        </p:spPr>
      </p:sp>
      <p:sp>
        <p:nvSpPr>
          <p:cNvPr id="5" name="TextBox 5"/>
          <p:cNvSpPr txBox="1"/>
          <p:nvPr/>
        </p:nvSpPr>
        <p:spPr>
          <a:xfrm>
            <a:off x="1028700" y="439671"/>
            <a:ext cx="10752795" cy="730154"/>
          </a:xfrm>
          <a:prstGeom prst="rect">
            <a:avLst/>
          </a:prstGeom>
        </p:spPr>
        <p:txBody>
          <a:bodyPr lIns="0" tIns="0" rIns="0" bIns="0" rtlCol="0" anchor="t">
            <a:spAutoFit/>
          </a:bodyPr>
          <a:lstStyle/>
          <a:p>
            <a:pPr>
              <a:lnSpc>
                <a:spcPts val="5955"/>
              </a:lnSpc>
              <a:spcBef>
                <a:spcPct val="0"/>
              </a:spcBef>
            </a:pPr>
            <a:r>
              <a:rPr lang="en-US" sz="4253">
                <a:solidFill>
                  <a:srgbClr val="004AAD"/>
                </a:solidFill>
                <a:latin typeface="League Spartan"/>
              </a:rPr>
              <a:t>METHODOLOGY &amp; ARCHITECTURE</a:t>
            </a:r>
          </a:p>
        </p:txBody>
      </p:sp>
      <p:sp>
        <p:nvSpPr>
          <p:cNvPr id="6" name="TextBox 6"/>
          <p:cNvSpPr txBox="1"/>
          <p:nvPr/>
        </p:nvSpPr>
        <p:spPr>
          <a:xfrm>
            <a:off x="1028700" y="1386731"/>
            <a:ext cx="11847035" cy="3370316"/>
          </a:xfrm>
          <a:prstGeom prst="rect">
            <a:avLst/>
          </a:prstGeom>
        </p:spPr>
        <p:txBody>
          <a:bodyPr lIns="0" tIns="0" rIns="0" bIns="0" rtlCol="0" anchor="t">
            <a:spAutoFit/>
          </a:bodyPr>
          <a:lstStyle/>
          <a:p>
            <a:pPr>
              <a:lnSpc>
                <a:spcPts val="4319"/>
              </a:lnSpc>
            </a:pPr>
            <a:r>
              <a:rPr lang="en-US" sz="3085">
                <a:solidFill>
                  <a:srgbClr val="004AAD"/>
                </a:solidFill>
                <a:latin typeface="Poppins Bold"/>
              </a:rPr>
              <a:t>DOMAIN NEUTRALIZATION</a:t>
            </a:r>
          </a:p>
          <a:p>
            <a:pPr>
              <a:lnSpc>
                <a:spcPts val="3199"/>
              </a:lnSpc>
            </a:pPr>
            <a:r>
              <a:rPr lang="en-US" sz="2285">
                <a:solidFill>
                  <a:srgbClr val="000000"/>
                </a:solidFill>
                <a:latin typeface="Georgia Pro"/>
              </a:rPr>
              <a:t>Attention Mech captures distinct land-class from the input image</a:t>
            </a:r>
          </a:p>
          <a:p>
            <a:pPr>
              <a:lnSpc>
                <a:spcPts val="3199"/>
              </a:lnSpc>
            </a:pPr>
            <a:r>
              <a:rPr lang="en-US" sz="2285">
                <a:solidFill>
                  <a:srgbClr val="000000"/>
                </a:solidFill>
                <a:latin typeface="Georgia Pro"/>
              </a:rPr>
              <a:t>Corresponding pixels focused.</a:t>
            </a:r>
          </a:p>
          <a:p>
            <a:pPr>
              <a:lnSpc>
                <a:spcPts val="3199"/>
              </a:lnSpc>
            </a:pPr>
            <a:r>
              <a:rPr lang="en-US" sz="2285">
                <a:solidFill>
                  <a:srgbClr val="000000"/>
                </a:solidFill>
                <a:latin typeface="Georgia Pro"/>
              </a:rPr>
              <a:t>LSTM captures focused info from each time series image.</a:t>
            </a:r>
          </a:p>
          <a:p>
            <a:pPr>
              <a:lnSpc>
                <a:spcPts val="3199"/>
              </a:lnSpc>
            </a:pPr>
            <a:endParaRPr lang="en-US" sz="2285">
              <a:solidFill>
                <a:srgbClr val="000000"/>
              </a:solidFill>
              <a:latin typeface="Georgia Pro"/>
            </a:endParaRPr>
          </a:p>
          <a:p>
            <a:pPr>
              <a:lnSpc>
                <a:spcPts val="3199"/>
              </a:lnSpc>
              <a:spcBef>
                <a:spcPct val="0"/>
              </a:spcBef>
            </a:pPr>
            <a:r>
              <a:rPr lang="en-US" sz="2285">
                <a:solidFill>
                  <a:srgbClr val="000000"/>
                </a:solidFill>
                <a:latin typeface="Georgia Pro"/>
              </a:rPr>
              <a:t>The effect of any irrelevant info other than the most significant ones are diminished, alleviating the need for building a fresh training set through manual processes while classifying the test (multi-temporal) images belonging to a disparate region.</a:t>
            </a:r>
          </a:p>
        </p:txBody>
      </p:sp>
      <p:sp>
        <p:nvSpPr>
          <p:cNvPr id="7" name="TextBox 7"/>
          <p:cNvSpPr txBox="1"/>
          <p:nvPr/>
        </p:nvSpPr>
        <p:spPr>
          <a:xfrm>
            <a:off x="8366351" y="9664275"/>
            <a:ext cx="3986400" cy="399565"/>
          </a:xfrm>
          <a:prstGeom prst="rect">
            <a:avLst/>
          </a:prstGeom>
        </p:spPr>
        <p:txBody>
          <a:bodyPr lIns="0" tIns="0" rIns="0" bIns="0" rtlCol="0" anchor="t">
            <a:spAutoFit/>
          </a:bodyPr>
          <a:lstStyle/>
          <a:p>
            <a:pPr>
              <a:lnSpc>
                <a:spcPts val="3176"/>
              </a:lnSpc>
            </a:pPr>
            <a:r>
              <a:rPr lang="en-US" sz="2269">
                <a:solidFill>
                  <a:srgbClr val="004AAD"/>
                </a:solidFill>
                <a:latin typeface="Georgia Pro"/>
              </a:rPr>
              <a:t>Attention Block</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sp>
      <p:sp>
        <p:nvSpPr>
          <p:cNvPr id="3" name="Freeform 3"/>
          <p:cNvSpPr/>
          <p:nvPr/>
        </p:nvSpPr>
        <p:spPr>
          <a:xfrm>
            <a:off x="3614674" y="4257132"/>
            <a:ext cx="10510393" cy="5450932"/>
          </a:xfrm>
          <a:custGeom>
            <a:avLst/>
            <a:gdLst/>
            <a:ahLst/>
            <a:cxnLst/>
            <a:rect l="l" t="t" r="r" b="b"/>
            <a:pathLst>
              <a:path w="10510393" h="5450932">
                <a:moveTo>
                  <a:pt x="0" y="0"/>
                </a:moveTo>
                <a:lnTo>
                  <a:pt x="10510393" y="0"/>
                </a:lnTo>
                <a:lnTo>
                  <a:pt x="10510393" y="5450932"/>
                </a:lnTo>
                <a:lnTo>
                  <a:pt x="0" y="5450932"/>
                </a:lnTo>
                <a:lnTo>
                  <a:pt x="0" y="0"/>
                </a:lnTo>
                <a:close/>
              </a:path>
            </a:pathLst>
          </a:custGeom>
          <a:blipFill>
            <a:blip r:embed="rId4"/>
            <a:stretch>
              <a:fillRect/>
            </a:stretch>
          </a:blipFill>
        </p:spPr>
      </p:sp>
      <p:sp>
        <p:nvSpPr>
          <p:cNvPr id="4" name="TextBox 4"/>
          <p:cNvSpPr txBox="1"/>
          <p:nvPr/>
        </p:nvSpPr>
        <p:spPr>
          <a:xfrm>
            <a:off x="1028700" y="942975"/>
            <a:ext cx="10752795" cy="730154"/>
          </a:xfrm>
          <a:prstGeom prst="rect">
            <a:avLst/>
          </a:prstGeom>
        </p:spPr>
        <p:txBody>
          <a:bodyPr lIns="0" tIns="0" rIns="0" bIns="0" rtlCol="0" anchor="t">
            <a:spAutoFit/>
          </a:bodyPr>
          <a:lstStyle/>
          <a:p>
            <a:pPr>
              <a:lnSpc>
                <a:spcPts val="5955"/>
              </a:lnSpc>
              <a:spcBef>
                <a:spcPct val="0"/>
              </a:spcBef>
            </a:pPr>
            <a:r>
              <a:rPr lang="en-US" sz="4253">
                <a:solidFill>
                  <a:srgbClr val="004AAD"/>
                </a:solidFill>
                <a:latin typeface="League Spartan"/>
              </a:rPr>
              <a:t>ARCHITECTURE SETTINGS</a:t>
            </a:r>
          </a:p>
        </p:txBody>
      </p:sp>
      <p:sp>
        <p:nvSpPr>
          <p:cNvPr id="5" name="TextBox 5"/>
          <p:cNvSpPr txBox="1"/>
          <p:nvPr/>
        </p:nvSpPr>
        <p:spPr>
          <a:xfrm>
            <a:off x="1028700" y="1867256"/>
            <a:ext cx="11847035" cy="2389876"/>
          </a:xfrm>
          <a:prstGeom prst="rect">
            <a:avLst/>
          </a:prstGeom>
        </p:spPr>
        <p:txBody>
          <a:bodyPr lIns="0" tIns="0" rIns="0" bIns="0" rtlCol="0" anchor="t">
            <a:spAutoFit/>
          </a:bodyPr>
          <a:lstStyle/>
          <a:p>
            <a:pPr>
              <a:lnSpc>
                <a:spcPts val="3199"/>
              </a:lnSpc>
            </a:pPr>
            <a:r>
              <a:rPr lang="en-US" sz="2285">
                <a:solidFill>
                  <a:srgbClr val="004AAD"/>
                </a:solidFill>
                <a:latin typeface="Georgia Pro Bold"/>
              </a:rPr>
              <a:t>CONV-LSTM </a:t>
            </a:r>
          </a:p>
          <a:p>
            <a:pPr>
              <a:lnSpc>
                <a:spcPts val="3199"/>
              </a:lnSpc>
            </a:pPr>
            <a:r>
              <a:rPr lang="en-US" sz="2285">
                <a:solidFill>
                  <a:srgbClr val="000000"/>
                </a:solidFill>
                <a:latin typeface="Georgia Pro Bold"/>
              </a:rPr>
              <a:t>Input : T</a:t>
            </a:r>
            <a:r>
              <a:rPr lang="en-US" sz="2285">
                <a:solidFill>
                  <a:srgbClr val="000000"/>
                </a:solidFill>
                <a:latin typeface="Georgia Pro"/>
                <a:ea typeface="Georgia Pro"/>
              </a:rPr>
              <a:t>emporal maps F1, F2, ...Ft [ f1 × f2 × b ] 3D Tensor image</a:t>
            </a:r>
          </a:p>
          <a:p>
            <a:pPr>
              <a:lnSpc>
                <a:spcPts val="3199"/>
              </a:lnSpc>
            </a:pPr>
            <a:r>
              <a:rPr lang="en-US" sz="2285">
                <a:solidFill>
                  <a:srgbClr val="000000"/>
                </a:solidFill>
                <a:latin typeface="Georgia Pro"/>
              </a:rPr>
              <a:t>Each cell p processes input &amp; passes cp to the consecutive cell (processed info)</a:t>
            </a:r>
          </a:p>
          <a:p>
            <a:pPr>
              <a:lnSpc>
                <a:spcPts val="3199"/>
              </a:lnSpc>
            </a:pPr>
            <a:r>
              <a:rPr lang="en-US" sz="2285">
                <a:solidFill>
                  <a:srgbClr val="000000"/>
                </a:solidFill>
                <a:latin typeface="Georgia Pro Bold"/>
              </a:rPr>
              <a:t>Outputs:</a:t>
            </a:r>
            <a:r>
              <a:rPr lang="en-US" sz="2285">
                <a:solidFill>
                  <a:srgbClr val="000000"/>
                </a:solidFill>
                <a:latin typeface="Georgia Pro"/>
              </a:rPr>
              <a:t>  h1, ..., ht . [Feature Maps]</a:t>
            </a:r>
          </a:p>
          <a:p>
            <a:pPr>
              <a:lnSpc>
                <a:spcPts val="3199"/>
              </a:lnSpc>
            </a:pPr>
            <a:endParaRPr lang="en-US" sz="2285">
              <a:solidFill>
                <a:srgbClr val="000000"/>
              </a:solidFill>
              <a:latin typeface="Georgia Pro"/>
            </a:endParaRPr>
          </a:p>
          <a:p>
            <a:pPr>
              <a:lnSpc>
                <a:spcPts val="3199"/>
              </a:lnSpc>
              <a:spcBef>
                <a:spcPct val="0"/>
              </a:spcBef>
            </a:pPr>
            <a:endParaRPr lang="en-US" sz="2285">
              <a:solidFill>
                <a:srgbClr val="000000"/>
              </a:solidFill>
              <a:latin typeface="Georgia Pr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sp>
      <p:sp>
        <p:nvSpPr>
          <p:cNvPr id="3" name="Freeform 3"/>
          <p:cNvSpPr/>
          <p:nvPr/>
        </p:nvSpPr>
        <p:spPr>
          <a:xfrm>
            <a:off x="379378" y="6633168"/>
            <a:ext cx="9181620" cy="2625132"/>
          </a:xfrm>
          <a:custGeom>
            <a:avLst/>
            <a:gdLst/>
            <a:ahLst/>
            <a:cxnLst/>
            <a:rect l="l" t="t" r="r" b="b"/>
            <a:pathLst>
              <a:path w="9181620" h="2625132">
                <a:moveTo>
                  <a:pt x="0" y="0"/>
                </a:moveTo>
                <a:lnTo>
                  <a:pt x="9181620" y="0"/>
                </a:lnTo>
                <a:lnTo>
                  <a:pt x="9181620" y="2625132"/>
                </a:lnTo>
                <a:lnTo>
                  <a:pt x="0" y="2625132"/>
                </a:lnTo>
                <a:lnTo>
                  <a:pt x="0" y="0"/>
                </a:lnTo>
                <a:close/>
              </a:path>
            </a:pathLst>
          </a:custGeom>
          <a:blipFill>
            <a:blip r:embed="rId4"/>
            <a:stretch>
              <a:fillRect/>
            </a:stretch>
          </a:blipFill>
        </p:spPr>
      </p:sp>
      <p:sp>
        <p:nvSpPr>
          <p:cNvPr id="4" name="Freeform 4"/>
          <p:cNvSpPr/>
          <p:nvPr/>
        </p:nvSpPr>
        <p:spPr>
          <a:xfrm>
            <a:off x="10197110" y="6391516"/>
            <a:ext cx="7458699" cy="2871909"/>
          </a:xfrm>
          <a:custGeom>
            <a:avLst/>
            <a:gdLst/>
            <a:ahLst/>
            <a:cxnLst/>
            <a:rect l="l" t="t" r="r" b="b"/>
            <a:pathLst>
              <a:path w="7458699" h="2871909">
                <a:moveTo>
                  <a:pt x="0" y="0"/>
                </a:moveTo>
                <a:lnTo>
                  <a:pt x="7458699" y="0"/>
                </a:lnTo>
                <a:lnTo>
                  <a:pt x="7458699" y="2871909"/>
                </a:lnTo>
                <a:lnTo>
                  <a:pt x="0" y="2871909"/>
                </a:lnTo>
                <a:lnTo>
                  <a:pt x="0" y="0"/>
                </a:lnTo>
                <a:close/>
              </a:path>
            </a:pathLst>
          </a:custGeom>
          <a:blipFill>
            <a:blip r:embed="rId5"/>
            <a:stretch>
              <a:fillRect/>
            </a:stretch>
          </a:blipFill>
        </p:spPr>
      </p:sp>
      <p:sp>
        <p:nvSpPr>
          <p:cNvPr id="5" name="TextBox 5"/>
          <p:cNvSpPr txBox="1"/>
          <p:nvPr/>
        </p:nvSpPr>
        <p:spPr>
          <a:xfrm>
            <a:off x="1028700" y="942975"/>
            <a:ext cx="11366871" cy="761715"/>
          </a:xfrm>
          <a:prstGeom prst="rect">
            <a:avLst/>
          </a:prstGeom>
        </p:spPr>
        <p:txBody>
          <a:bodyPr lIns="0" tIns="0" rIns="0" bIns="0" rtlCol="0" anchor="t">
            <a:spAutoFit/>
          </a:bodyPr>
          <a:lstStyle/>
          <a:p>
            <a:pPr>
              <a:lnSpc>
                <a:spcPts val="6235"/>
              </a:lnSpc>
              <a:spcBef>
                <a:spcPct val="0"/>
              </a:spcBef>
            </a:pPr>
            <a:r>
              <a:rPr lang="en-US" sz="4453">
                <a:solidFill>
                  <a:srgbClr val="004AAD"/>
                </a:solidFill>
                <a:latin typeface="League Spartan"/>
              </a:rPr>
              <a:t>EXPERIMENTAL SETTINGS &amp; RESULTS</a:t>
            </a:r>
          </a:p>
        </p:txBody>
      </p:sp>
      <p:sp>
        <p:nvSpPr>
          <p:cNvPr id="6" name="TextBox 6"/>
          <p:cNvSpPr txBox="1"/>
          <p:nvPr/>
        </p:nvSpPr>
        <p:spPr>
          <a:xfrm>
            <a:off x="1921039" y="2204353"/>
            <a:ext cx="12005420" cy="3001795"/>
          </a:xfrm>
          <a:prstGeom prst="rect">
            <a:avLst/>
          </a:prstGeom>
        </p:spPr>
        <p:txBody>
          <a:bodyPr lIns="0" tIns="0" rIns="0" bIns="0" rtlCol="0" anchor="t">
            <a:spAutoFit/>
          </a:bodyPr>
          <a:lstStyle/>
          <a:p>
            <a:pPr marL="554668" lvl="1" indent="-277334">
              <a:lnSpc>
                <a:spcPts val="3596"/>
              </a:lnSpc>
              <a:buFont typeface="Arial"/>
              <a:buChar char="•"/>
            </a:pPr>
            <a:r>
              <a:rPr lang="en-US" sz="2569">
                <a:solidFill>
                  <a:srgbClr val="000000"/>
                </a:solidFill>
                <a:latin typeface="Georgia Pro"/>
              </a:rPr>
              <a:t>Time-series images of each site stacked to form tensors [ l*w*3*5 ]</a:t>
            </a:r>
          </a:p>
          <a:p>
            <a:pPr>
              <a:lnSpc>
                <a:spcPts val="839"/>
              </a:lnSpc>
            </a:pPr>
            <a:endParaRPr lang="en-US" sz="2569">
              <a:solidFill>
                <a:srgbClr val="000000"/>
              </a:solidFill>
              <a:latin typeface="Georgia Pro"/>
            </a:endParaRPr>
          </a:p>
          <a:p>
            <a:pPr marL="554668" lvl="1" indent="-277334">
              <a:lnSpc>
                <a:spcPts val="3596"/>
              </a:lnSpc>
              <a:buFont typeface="Arial"/>
              <a:buChar char="•"/>
            </a:pPr>
            <a:r>
              <a:rPr lang="en-US" sz="2569">
                <a:solidFill>
                  <a:srgbClr val="000000"/>
                </a:solidFill>
                <a:latin typeface="Georgia Pro"/>
              </a:rPr>
              <a:t>Outputs 15 feature bands [5*3]</a:t>
            </a:r>
          </a:p>
          <a:p>
            <a:pPr>
              <a:lnSpc>
                <a:spcPts val="839"/>
              </a:lnSpc>
            </a:pPr>
            <a:endParaRPr lang="en-US" sz="2569">
              <a:solidFill>
                <a:srgbClr val="000000"/>
              </a:solidFill>
              <a:latin typeface="Georgia Pro"/>
            </a:endParaRPr>
          </a:p>
          <a:p>
            <a:pPr marL="554668" lvl="1" indent="-277334">
              <a:lnSpc>
                <a:spcPts val="3596"/>
              </a:lnSpc>
              <a:buFont typeface="Arial"/>
              <a:buChar char="•"/>
            </a:pPr>
            <a:r>
              <a:rPr lang="en-US" sz="2569">
                <a:solidFill>
                  <a:srgbClr val="000000"/>
                </a:solidFill>
                <a:latin typeface="Georgia Pro"/>
              </a:rPr>
              <a:t>KL Divergence : low inter-class and high intra-class distribution divergence among source &amp; target dom.</a:t>
            </a:r>
          </a:p>
          <a:p>
            <a:pPr>
              <a:lnSpc>
                <a:spcPts val="839"/>
              </a:lnSpc>
            </a:pPr>
            <a:endParaRPr lang="en-US" sz="2569">
              <a:solidFill>
                <a:srgbClr val="000000"/>
              </a:solidFill>
              <a:latin typeface="Georgia Pro"/>
            </a:endParaRPr>
          </a:p>
          <a:p>
            <a:pPr marL="554668" lvl="1" indent="-277334">
              <a:lnSpc>
                <a:spcPts val="3596"/>
              </a:lnSpc>
              <a:buFont typeface="Arial"/>
              <a:buChar char="•"/>
            </a:pPr>
            <a:r>
              <a:rPr lang="en-US" sz="2569">
                <a:solidFill>
                  <a:srgbClr val="000000"/>
                </a:solidFill>
                <a:latin typeface="Georgia Pro"/>
              </a:rPr>
              <a:t>Hyperparameters :</a:t>
            </a:r>
          </a:p>
          <a:p>
            <a:pPr>
              <a:lnSpc>
                <a:spcPts val="3596"/>
              </a:lnSpc>
            </a:pPr>
            <a:r>
              <a:rPr lang="en-US" sz="2569">
                <a:solidFill>
                  <a:srgbClr val="000000"/>
                </a:solidFill>
                <a:latin typeface="Georgia Pro"/>
              </a:rPr>
              <a:t>       Learning Rate [0.1-0.0001], Epochs[50-2000], Mini Batch Size [200-3000]</a:t>
            </a:r>
          </a:p>
        </p:txBody>
      </p:sp>
      <p:sp>
        <p:nvSpPr>
          <p:cNvPr id="7" name="TextBox 7"/>
          <p:cNvSpPr txBox="1"/>
          <p:nvPr/>
        </p:nvSpPr>
        <p:spPr>
          <a:xfrm>
            <a:off x="3410366" y="9206275"/>
            <a:ext cx="4019923" cy="442745"/>
          </a:xfrm>
          <a:prstGeom prst="rect">
            <a:avLst/>
          </a:prstGeom>
        </p:spPr>
        <p:txBody>
          <a:bodyPr lIns="0" tIns="0" rIns="0" bIns="0" rtlCol="0" anchor="t">
            <a:spAutoFit/>
          </a:bodyPr>
          <a:lstStyle/>
          <a:p>
            <a:pPr>
              <a:lnSpc>
                <a:spcPts val="3596"/>
              </a:lnSpc>
            </a:pPr>
            <a:r>
              <a:rPr lang="en-US" sz="2569">
                <a:solidFill>
                  <a:srgbClr val="000000"/>
                </a:solidFill>
                <a:latin typeface="Georgia Pro"/>
              </a:rPr>
              <a:t>KL Divergence without DA</a:t>
            </a:r>
          </a:p>
        </p:txBody>
      </p:sp>
      <p:sp>
        <p:nvSpPr>
          <p:cNvPr id="8" name="TextBox 8"/>
          <p:cNvSpPr txBox="1"/>
          <p:nvPr/>
        </p:nvSpPr>
        <p:spPr>
          <a:xfrm>
            <a:off x="10517616" y="9206275"/>
            <a:ext cx="6817688" cy="442745"/>
          </a:xfrm>
          <a:prstGeom prst="rect">
            <a:avLst/>
          </a:prstGeom>
        </p:spPr>
        <p:txBody>
          <a:bodyPr lIns="0" tIns="0" rIns="0" bIns="0" rtlCol="0" anchor="t">
            <a:spAutoFit/>
          </a:bodyPr>
          <a:lstStyle/>
          <a:p>
            <a:pPr>
              <a:lnSpc>
                <a:spcPts val="3596"/>
              </a:lnSpc>
            </a:pPr>
            <a:r>
              <a:rPr lang="en-US" sz="2569">
                <a:solidFill>
                  <a:srgbClr val="000000"/>
                </a:solidFill>
                <a:latin typeface="Georgia Pro"/>
              </a:rPr>
              <a:t>Performance Eval on common Feature space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1858861" y="1780199"/>
            <a:ext cx="6454979" cy="7891605"/>
          </a:xfrm>
          <a:custGeom>
            <a:avLst/>
            <a:gdLst/>
            <a:ahLst/>
            <a:cxnLst/>
            <a:rect l="l" t="t" r="r" b="b"/>
            <a:pathLst>
              <a:path w="6454979" h="7891605">
                <a:moveTo>
                  <a:pt x="0" y="0"/>
                </a:moveTo>
                <a:lnTo>
                  <a:pt x="6454978" y="0"/>
                </a:lnTo>
                <a:lnTo>
                  <a:pt x="6454978" y="7891605"/>
                </a:lnTo>
                <a:lnTo>
                  <a:pt x="0" y="7891605"/>
                </a:lnTo>
                <a:lnTo>
                  <a:pt x="0" y="0"/>
                </a:lnTo>
                <a:close/>
              </a:path>
            </a:pathLst>
          </a:custGeom>
          <a:blipFill>
            <a:blip r:embed="rId3"/>
            <a:stretch>
              <a:fillRect/>
            </a:stretch>
          </a:blipFill>
        </p:spPr>
      </p:sp>
      <p:sp>
        <p:nvSpPr>
          <p:cNvPr id="4" name="Freeform 4"/>
          <p:cNvSpPr/>
          <p:nvPr/>
        </p:nvSpPr>
        <p:spPr>
          <a:xfrm>
            <a:off x="10812856" y="352710"/>
            <a:ext cx="5287939" cy="9147887"/>
          </a:xfrm>
          <a:custGeom>
            <a:avLst/>
            <a:gdLst/>
            <a:ahLst/>
            <a:cxnLst/>
            <a:rect l="l" t="t" r="r" b="b"/>
            <a:pathLst>
              <a:path w="5287939" h="9147887">
                <a:moveTo>
                  <a:pt x="0" y="0"/>
                </a:moveTo>
                <a:lnTo>
                  <a:pt x="5287939" y="0"/>
                </a:lnTo>
                <a:lnTo>
                  <a:pt x="5287939" y="9147887"/>
                </a:lnTo>
                <a:lnTo>
                  <a:pt x="0" y="9147887"/>
                </a:lnTo>
                <a:lnTo>
                  <a:pt x="0" y="0"/>
                </a:lnTo>
                <a:close/>
              </a:path>
            </a:pathLst>
          </a:custGeom>
          <a:blipFill>
            <a:blip r:embed="rId4"/>
            <a:stretch>
              <a:fillRect b="-6057"/>
            </a:stretch>
          </a:blipFill>
        </p:spPr>
      </p:sp>
      <p:sp>
        <p:nvSpPr>
          <p:cNvPr id="5" name="TextBox 5"/>
          <p:cNvSpPr txBox="1"/>
          <p:nvPr/>
        </p:nvSpPr>
        <p:spPr>
          <a:xfrm>
            <a:off x="1858861" y="604980"/>
            <a:ext cx="8115300" cy="761715"/>
          </a:xfrm>
          <a:prstGeom prst="rect">
            <a:avLst/>
          </a:prstGeom>
        </p:spPr>
        <p:txBody>
          <a:bodyPr lIns="0" tIns="0" rIns="0" bIns="0" rtlCol="0" anchor="t">
            <a:spAutoFit/>
          </a:bodyPr>
          <a:lstStyle/>
          <a:p>
            <a:pPr>
              <a:lnSpc>
                <a:spcPts val="6235"/>
              </a:lnSpc>
              <a:spcBef>
                <a:spcPct val="0"/>
              </a:spcBef>
            </a:pPr>
            <a:r>
              <a:rPr lang="en-US" sz="4453">
                <a:solidFill>
                  <a:srgbClr val="004AAD"/>
                </a:solidFill>
                <a:latin typeface="League Spartan"/>
              </a:rPr>
              <a:t>RESULTS</a:t>
            </a:r>
          </a:p>
        </p:txBody>
      </p:sp>
      <p:sp>
        <p:nvSpPr>
          <p:cNvPr id="6" name="TextBox 6"/>
          <p:cNvSpPr txBox="1"/>
          <p:nvPr/>
        </p:nvSpPr>
        <p:spPr>
          <a:xfrm>
            <a:off x="1302651" y="9614654"/>
            <a:ext cx="7567399" cy="399565"/>
          </a:xfrm>
          <a:prstGeom prst="rect">
            <a:avLst/>
          </a:prstGeom>
        </p:spPr>
        <p:txBody>
          <a:bodyPr lIns="0" tIns="0" rIns="0" bIns="0" rtlCol="0" anchor="t">
            <a:spAutoFit/>
          </a:bodyPr>
          <a:lstStyle/>
          <a:p>
            <a:pPr>
              <a:lnSpc>
                <a:spcPts val="3176"/>
              </a:lnSpc>
              <a:spcBef>
                <a:spcPct val="0"/>
              </a:spcBef>
            </a:pPr>
            <a:r>
              <a:rPr lang="en-US" sz="2269">
                <a:solidFill>
                  <a:srgbClr val="000000"/>
                </a:solidFill>
                <a:latin typeface="Georgia Pro"/>
              </a:rPr>
              <a:t>Class Wise Bar Graphs   (a)ESD-&gt;WSD     (b)WSD-&gt;ESD</a:t>
            </a:r>
          </a:p>
        </p:txBody>
      </p:sp>
      <p:sp>
        <p:nvSpPr>
          <p:cNvPr id="7" name="TextBox 7"/>
          <p:cNvSpPr txBox="1"/>
          <p:nvPr/>
        </p:nvSpPr>
        <p:spPr>
          <a:xfrm>
            <a:off x="10239803" y="9614654"/>
            <a:ext cx="7019497" cy="399565"/>
          </a:xfrm>
          <a:prstGeom prst="rect">
            <a:avLst/>
          </a:prstGeom>
        </p:spPr>
        <p:txBody>
          <a:bodyPr lIns="0" tIns="0" rIns="0" bIns="0" rtlCol="0" anchor="t">
            <a:spAutoFit/>
          </a:bodyPr>
          <a:lstStyle/>
          <a:p>
            <a:pPr>
              <a:lnSpc>
                <a:spcPts val="3176"/>
              </a:lnSpc>
              <a:spcBef>
                <a:spcPct val="0"/>
              </a:spcBef>
            </a:pPr>
            <a:r>
              <a:rPr lang="en-US" sz="2269">
                <a:solidFill>
                  <a:srgbClr val="000000"/>
                </a:solidFill>
                <a:latin typeface="Georgia Pro"/>
              </a:rPr>
              <a:t>Scatter plots    (a) Without DA       (b) WIth DA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TextBox 3"/>
          <p:cNvSpPr txBox="1"/>
          <p:nvPr/>
        </p:nvSpPr>
        <p:spPr>
          <a:xfrm>
            <a:off x="1028700" y="604980"/>
            <a:ext cx="4641400" cy="761715"/>
          </a:xfrm>
          <a:prstGeom prst="rect">
            <a:avLst/>
          </a:prstGeom>
        </p:spPr>
        <p:txBody>
          <a:bodyPr lIns="0" tIns="0" rIns="0" bIns="0" rtlCol="0" anchor="t">
            <a:spAutoFit/>
          </a:bodyPr>
          <a:lstStyle/>
          <a:p>
            <a:pPr>
              <a:lnSpc>
                <a:spcPts val="6235"/>
              </a:lnSpc>
              <a:spcBef>
                <a:spcPct val="0"/>
              </a:spcBef>
            </a:pPr>
            <a:r>
              <a:rPr lang="en-US" sz="4453">
                <a:solidFill>
                  <a:srgbClr val="004AAD"/>
                </a:solidFill>
                <a:latin typeface="League Spartan"/>
              </a:rPr>
              <a:t>CONCLUSIONS</a:t>
            </a:r>
          </a:p>
        </p:txBody>
      </p:sp>
      <p:sp>
        <p:nvSpPr>
          <p:cNvPr id="4" name="TextBox 4"/>
          <p:cNvSpPr txBox="1"/>
          <p:nvPr/>
        </p:nvSpPr>
        <p:spPr>
          <a:xfrm>
            <a:off x="1028700" y="1552790"/>
            <a:ext cx="16756907" cy="3009469"/>
          </a:xfrm>
          <a:prstGeom prst="rect">
            <a:avLst/>
          </a:prstGeom>
        </p:spPr>
        <p:txBody>
          <a:bodyPr lIns="0" tIns="0" rIns="0" bIns="0" rtlCol="0" anchor="t">
            <a:spAutoFit/>
          </a:bodyPr>
          <a:lstStyle/>
          <a:p>
            <a:pPr marL="542407" lvl="1" indent="-271204">
              <a:lnSpc>
                <a:spcPts val="3517"/>
              </a:lnSpc>
              <a:buFont typeface="Arial"/>
              <a:buChar char="•"/>
            </a:pPr>
            <a:r>
              <a:rPr lang="en-US" sz="2512">
                <a:solidFill>
                  <a:srgbClr val="000000"/>
                </a:solidFill>
                <a:latin typeface="Georgia Pro Bold"/>
              </a:rPr>
              <a:t>Improved Accuracy:</a:t>
            </a:r>
            <a:r>
              <a:rPr lang="en-US" sz="2512">
                <a:solidFill>
                  <a:srgbClr val="000000"/>
                </a:solidFill>
                <a:latin typeface="Georgia Pro"/>
              </a:rPr>
              <a:t> Learning complex, non-linear relationships within the data.</a:t>
            </a:r>
          </a:p>
          <a:p>
            <a:pPr>
              <a:lnSpc>
                <a:spcPts val="1240"/>
              </a:lnSpc>
            </a:pPr>
            <a:endParaRPr lang="en-US" sz="2512">
              <a:solidFill>
                <a:srgbClr val="000000"/>
              </a:solidFill>
              <a:latin typeface="Georgia Pro"/>
            </a:endParaRPr>
          </a:p>
          <a:p>
            <a:pPr>
              <a:lnSpc>
                <a:spcPts val="930"/>
              </a:lnSpc>
            </a:pPr>
            <a:endParaRPr lang="en-US" sz="2512">
              <a:solidFill>
                <a:srgbClr val="000000"/>
              </a:solidFill>
              <a:latin typeface="Georgia Pro"/>
            </a:endParaRPr>
          </a:p>
          <a:p>
            <a:pPr marL="542407" lvl="1" indent="-271204">
              <a:lnSpc>
                <a:spcPts val="3517"/>
              </a:lnSpc>
              <a:buFont typeface="Arial"/>
              <a:buChar char="•"/>
            </a:pPr>
            <a:r>
              <a:rPr lang="en-US" sz="2512">
                <a:solidFill>
                  <a:srgbClr val="000000"/>
                </a:solidFill>
                <a:latin typeface="Georgia Pro Bold"/>
              </a:rPr>
              <a:t>Effective Use of Multi-Temporal Data:</a:t>
            </a:r>
            <a:r>
              <a:rPr lang="en-US" sz="2512">
                <a:solidFill>
                  <a:srgbClr val="000000"/>
                </a:solidFill>
                <a:latin typeface="Georgia Pro"/>
              </a:rPr>
              <a:t> Analyzing spectral and spatial variations across time</a:t>
            </a:r>
          </a:p>
          <a:p>
            <a:pPr>
              <a:lnSpc>
                <a:spcPts val="1240"/>
              </a:lnSpc>
            </a:pPr>
            <a:endParaRPr lang="en-US" sz="2512">
              <a:solidFill>
                <a:srgbClr val="000000"/>
              </a:solidFill>
              <a:latin typeface="Georgia Pro"/>
            </a:endParaRPr>
          </a:p>
          <a:p>
            <a:pPr>
              <a:lnSpc>
                <a:spcPts val="930"/>
              </a:lnSpc>
            </a:pPr>
            <a:endParaRPr lang="en-US" sz="2512">
              <a:solidFill>
                <a:srgbClr val="000000"/>
              </a:solidFill>
              <a:latin typeface="Georgia Pro"/>
            </a:endParaRPr>
          </a:p>
          <a:p>
            <a:pPr marL="542407" lvl="1" indent="-271204">
              <a:lnSpc>
                <a:spcPts val="3517"/>
              </a:lnSpc>
              <a:buFont typeface="Arial"/>
              <a:buChar char="•"/>
            </a:pPr>
            <a:r>
              <a:rPr lang="en-US" sz="2512">
                <a:solidFill>
                  <a:srgbClr val="000000"/>
                </a:solidFill>
                <a:latin typeface="Georgia Pro Bold"/>
              </a:rPr>
              <a:t>Data Scarcity Impact:</a:t>
            </a:r>
            <a:r>
              <a:rPr lang="en-US" sz="2512">
                <a:solidFill>
                  <a:srgbClr val="000000"/>
                </a:solidFill>
                <a:latin typeface="Georgia Pro"/>
              </a:rPr>
              <a:t> Significantly reduces the need for extensive data collection and annotation </a:t>
            </a:r>
          </a:p>
          <a:p>
            <a:pPr>
              <a:lnSpc>
                <a:spcPts val="1240"/>
              </a:lnSpc>
            </a:pPr>
            <a:endParaRPr lang="en-US" sz="2512">
              <a:solidFill>
                <a:srgbClr val="000000"/>
              </a:solidFill>
              <a:latin typeface="Georgia Pro"/>
            </a:endParaRPr>
          </a:p>
          <a:p>
            <a:pPr>
              <a:lnSpc>
                <a:spcPts val="930"/>
              </a:lnSpc>
            </a:pPr>
            <a:endParaRPr lang="en-US" sz="2512">
              <a:solidFill>
                <a:srgbClr val="000000"/>
              </a:solidFill>
              <a:latin typeface="Georgia Pro"/>
            </a:endParaRPr>
          </a:p>
          <a:p>
            <a:pPr marL="542407" lvl="1" indent="-271204">
              <a:lnSpc>
                <a:spcPts val="3517"/>
              </a:lnSpc>
              <a:buFont typeface="Arial"/>
              <a:buChar char="•"/>
            </a:pPr>
            <a:r>
              <a:rPr lang="en-US" sz="2512">
                <a:solidFill>
                  <a:srgbClr val="000000"/>
                </a:solidFill>
                <a:latin typeface="Georgia Pro Bold"/>
              </a:rPr>
              <a:t>Generalizability:</a:t>
            </a:r>
            <a:r>
              <a:rPr lang="en-US" sz="2512">
                <a:solidFill>
                  <a:srgbClr val="000000"/>
                </a:solidFill>
                <a:latin typeface="Georgia Pro"/>
              </a:rPr>
              <a:t>  To unseen data from new geographic locations. </a:t>
            </a:r>
          </a:p>
          <a:p>
            <a:pPr>
              <a:lnSpc>
                <a:spcPts val="3517"/>
              </a:lnSpc>
              <a:spcBef>
                <a:spcPct val="0"/>
              </a:spcBef>
            </a:pPr>
            <a:endParaRPr lang="en-US" sz="2512">
              <a:solidFill>
                <a:srgbClr val="000000"/>
              </a:solidFill>
              <a:latin typeface="Georgia Pro"/>
            </a:endParaRPr>
          </a:p>
        </p:txBody>
      </p:sp>
      <p:sp>
        <p:nvSpPr>
          <p:cNvPr id="5" name="TextBox 5"/>
          <p:cNvSpPr txBox="1"/>
          <p:nvPr/>
        </p:nvSpPr>
        <p:spPr>
          <a:xfrm>
            <a:off x="1195447" y="6438153"/>
            <a:ext cx="14106254" cy="2399815"/>
          </a:xfrm>
          <a:prstGeom prst="rect">
            <a:avLst/>
          </a:prstGeom>
        </p:spPr>
        <p:txBody>
          <a:bodyPr lIns="0" tIns="0" rIns="0" bIns="0" rtlCol="0" anchor="t">
            <a:spAutoFit/>
          </a:bodyPr>
          <a:lstStyle/>
          <a:p>
            <a:pPr marL="489899" lvl="1" indent="-244950">
              <a:lnSpc>
                <a:spcPts val="3176"/>
              </a:lnSpc>
              <a:buFont typeface="Arial"/>
              <a:buChar char="•"/>
            </a:pPr>
            <a:r>
              <a:rPr lang="en-US" sz="2269">
                <a:solidFill>
                  <a:srgbClr val="000000"/>
                </a:solidFill>
                <a:latin typeface="Georgia Pro Bold"/>
              </a:rPr>
              <a:t>Computational Cost:</a:t>
            </a:r>
            <a:r>
              <a:rPr lang="en-US" sz="2269">
                <a:solidFill>
                  <a:srgbClr val="000000"/>
                </a:solidFill>
                <a:latin typeface="Georgia Pro"/>
              </a:rPr>
              <a:t>  Access to powerful computing resources is crucial.</a:t>
            </a:r>
          </a:p>
          <a:p>
            <a:pPr>
              <a:lnSpc>
                <a:spcPts val="3176"/>
              </a:lnSpc>
            </a:pPr>
            <a:endParaRPr lang="en-US" sz="2269">
              <a:solidFill>
                <a:srgbClr val="000000"/>
              </a:solidFill>
              <a:latin typeface="Georgia Pro"/>
            </a:endParaRPr>
          </a:p>
          <a:p>
            <a:pPr marL="489899" lvl="1" indent="-244950">
              <a:lnSpc>
                <a:spcPts val="3176"/>
              </a:lnSpc>
              <a:buFont typeface="Arial"/>
              <a:buChar char="•"/>
            </a:pPr>
            <a:r>
              <a:rPr lang="en-US" sz="2269">
                <a:solidFill>
                  <a:srgbClr val="000000"/>
                </a:solidFill>
                <a:latin typeface="Georgia Pro Bold"/>
              </a:rPr>
              <a:t>Data Requirements: </a:t>
            </a:r>
            <a:r>
              <a:rPr lang="en-US" sz="2269">
                <a:solidFill>
                  <a:srgbClr val="000000"/>
                </a:solidFill>
                <a:latin typeface="Georgia Pro"/>
              </a:rPr>
              <a:t>Good Quality Data and extremely careful preprocessing</a:t>
            </a:r>
          </a:p>
          <a:p>
            <a:pPr>
              <a:lnSpc>
                <a:spcPts val="3176"/>
              </a:lnSpc>
            </a:pPr>
            <a:endParaRPr lang="en-US" sz="2269">
              <a:solidFill>
                <a:srgbClr val="000000"/>
              </a:solidFill>
              <a:latin typeface="Georgia Pro"/>
            </a:endParaRPr>
          </a:p>
          <a:p>
            <a:pPr marL="489899" lvl="1" indent="-244950">
              <a:lnSpc>
                <a:spcPts val="3176"/>
              </a:lnSpc>
              <a:buFont typeface="Arial"/>
              <a:buChar char="•"/>
            </a:pPr>
            <a:r>
              <a:rPr lang="en-US" sz="2269">
                <a:solidFill>
                  <a:srgbClr val="000000"/>
                </a:solidFill>
                <a:latin typeface="Georgia Pro Bold"/>
              </a:rPr>
              <a:t>DA Performance : </a:t>
            </a:r>
            <a:r>
              <a:rPr lang="en-US" sz="2269">
                <a:solidFill>
                  <a:srgbClr val="000000"/>
                </a:solidFill>
                <a:latin typeface="Georgia Pro"/>
              </a:rPr>
              <a:t>Substantially lower compared to the efforts</a:t>
            </a:r>
          </a:p>
          <a:p>
            <a:pPr>
              <a:lnSpc>
                <a:spcPts val="3176"/>
              </a:lnSpc>
              <a:spcBef>
                <a:spcPct val="0"/>
              </a:spcBef>
            </a:pPr>
            <a:endParaRPr lang="en-US" sz="2269">
              <a:solidFill>
                <a:srgbClr val="000000"/>
              </a:solidFill>
              <a:latin typeface="Georgia Pro"/>
            </a:endParaRPr>
          </a:p>
        </p:txBody>
      </p:sp>
      <p:sp>
        <p:nvSpPr>
          <p:cNvPr id="6" name="TextBox 6"/>
          <p:cNvSpPr txBox="1"/>
          <p:nvPr/>
        </p:nvSpPr>
        <p:spPr>
          <a:xfrm>
            <a:off x="1195447" y="5386769"/>
            <a:ext cx="4641400" cy="761715"/>
          </a:xfrm>
          <a:prstGeom prst="rect">
            <a:avLst/>
          </a:prstGeom>
        </p:spPr>
        <p:txBody>
          <a:bodyPr lIns="0" tIns="0" rIns="0" bIns="0" rtlCol="0" anchor="t">
            <a:spAutoFit/>
          </a:bodyPr>
          <a:lstStyle/>
          <a:p>
            <a:pPr>
              <a:lnSpc>
                <a:spcPts val="6235"/>
              </a:lnSpc>
              <a:spcBef>
                <a:spcPct val="0"/>
              </a:spcBef>
            </a:pPr>
            <a:r>
              <a:rPr lang="en-US" sz="4453">
                <a:solidFill>
                  <a:srgbClr val="004AAD"/>
                </a:solidFill>
                <a:latin typeface="League Spartan"/>
              </a:rPr>
              <a:t>CHALLENGES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TextBox 3"/>
          <p:cNvSpPr txBox="1"/>
          <p:nvPr/>
        </p:nvSpPr>
        <p:spPr>
          <a:xfrm>
            <a:off x="1028700" y="595455"/>
            <a:ext cx="6447828" cy="812704"/>
          </a:xfrm>
          <a:prstGeom prst="rect">
            <a:avLst/>
          </a:prstGeom>
        </p:spPr>
        <p:txBody>
          <a:bodyPr lIns="0" tIns="0" rIns="0" bIns="0" rtlCol="0" anchor="t">
            <a:spAutoFit/>
          </a:bodyPr>
          <a:lstStyle/>
          <a:p>
            <a:pPr>
              <a:lnSpc>
                <a:spcPts val="6655"/>
              </a:lnSpc>
              <a:spcBef>
                <a:spcPct val="0"/>
              </a:spcBef>
            </a:pPr>
            <a:r>
              <a:rPr lang="en-US" sz="4753">
                <a:solidFill>
                  <a:srgbClr val="004AAD"/>
                </a:solidFill>
                <a:latin typeface="League Spartan"/>
              </a:rPr>
              <a:t>PLAN OF ACTION</a:t>
            </a:r>
          </a:p>
        </p:txBody>
      </p:sp>
      <p:sp>
        <p:nvSpPr>
          <p:cNvPr id="4" name="TextBox 4"/>
          <p:cNvSpPr txBox="1"/>
          <p:nvPr/>
        </p:nvSpPr>
        <p:spPr>
          <a:xfrm>
            <a:off x="1143000" y="4111553"/>
            <a:ext cx="14550913" cy="4965911"/>
          </a:xfrm>
          <a:prstGeom prst="rect">
            <a:avLst/>
          </a:prstGeom>
        </p:spPr>
        <p:txBody>
          <a:bodyPr lIns="0" tIns="0" rIns="0" bIns="0" rtlCol="0" anchor="t">
            <a:spAutoFit/>
          </a:bodyPr>
          <a:lstStyle/>
          <a:p>
            <a:pPr marL="489899" lvl="1" indent="-244950">
              <a:lnSpc>
                <a:spcPts val="3176"/>
              </a:lnSpc>
              <a:buFont typeface="Arial"/>
              <a:buChar char="•"/>
            </a:pPr>
            <a:r>
              <a:rPr lang="en-US" sz="2269" dirty="0">
                <a:solidFill>
                  <a:srgbClr val="000000"/>
                </a:solidFill>
                <a:latin typeface="Georgia Pro Bold"/>
              </a:rPr>
              <a:t>Domain Adversarial NN -&gt; adversarial learning with the aim to extract domain invariant features</a:t>
            </a:r>
          </a:p>
          <a:p>
            <a:pPr marL="489899" lvl="1" indent="-244950">
              <a:lnSpc>
                <a:spcPts val="3176"/>
              </a:lnSpc>
              <a:buFont typeface="Arial"/>
              <a:buChar char="•"/>
            </a:pPr>
            <a:r>
              <a:rPr lang="en-US" sz="2269" dirty="0">
                <a:solidFill>
                  <a:srgbClr val="000000"/>
                </a:solidFill>
                <a:latin typeface="Georgia Pro Bold"/>
              </a:rPr>
              <a:t>Transfers the underlying classification model from source to target domain via self-training</a:t>
            </a:r>
          </a:p>
          <a:p>
            <a:pPr marL="489899" lvl="1" indent="-244950">
              <a:lnSpc>
                <a:spcPts val="3176"/>
              </a:lnSpc>
              <a:buFont typeface="Arial"/>
              <a:buChar char="•"/>
            </a:pPr>
            <a:r>
              <a:rPr lang="en-US" sz="2269" dirty="0">
                <a:solidFill>
                  <a:srgbClr val="000000"/>
                </a:solidFill>
                <a:latin typeface="Georgia Pro Bold"/>
              </a:rPr>
              <a:t>1-DCNN as backbone for attention</a:t>
            </a:r>
          </a:p>
          <a:p>
            <a:pPr>
              <a:lnSpc>
                <a:spcPts val="3176"/>
              </a:lnSpc>
            </a:pPr>
            <a:endParaRPr lang="en-US" sz="2269" dirty="0">
              <a:solidFill>
                <a:srgbClr val="000000"/>
              </a:solidFill>
              <a:latin typeface="Georgia Pro Bold"/>
            </a:endParaRPr>
          </a:p>
          <a:p>
            <a:pPr>
              <a:lnSpc>
                <a:spcPts val="3176"/>
              </a:lnSpc>
            </a:pPr>
            <a:endParaRPr lang="en-US" sz="2269" dirty="0">
              <a:solidFill>
                <a:srgbClr val="000000"/>
              </a:solidFill>
              <a:latin typeface="Georgia Pro Bold"/>
            </a:endParaRPr>
          </a:p>
          <a:p>
            <a:pPr>
              <a:lnSpc>
                <a:spcPts val="3316"/>
              </a:lnSpc>
            </a:pPr>
            <a:r>
              <a:rPr lang="en-US" sz="2369" dirty="0">
                <a:solidFill>
                  <a:srgbClr val="000000"/>
                </a:solidFill>
                <a:latin typeface="Georgia Pro Bold"/>
              </a:rPr>
              <a:t>Self Training. What &amp; how it helps ?</a:t>
            </a:r>
          </a:p>
          <a:p>
            <a:pPr marL="342900" indent="-342900">
              <a:lnSpc>
                <a:spcPts val="3316"/>
              </a:lnSpc>
              <a:buFont typeface="Arial" panose="020B0604020202020204" pitchFamily="34" charset="0"/>
              <a:buChar char="•"/>
            </a:pPr>
            <a:r>
              <a:rPr lang="en-US" sz="2369" dirty="0">
                <a:solidFill>
                  <a:srgbClr val="000000"/>
                </a:solidFill>
                <a:latin typeface="Georgia Pro Bold"/>
              </a:rPr>
              <a:t>Semi-supervised : Training Iteratively assigning pseudo-labels.</a:t>
            </a:r>
          </a:p>
          <a:p>
            <a:pPr marL="342900" indent="-342900">
              <a:lnSpc>
                <a:spcPts val="3316"/>
              </a:lnSpc>
              <a:buFont typeface="Arial" panose="020B0604020202020204" pitchFamily="34" charset="0"/>
              <a:buChar char="•"/>
            </a:pPr>
            <a:r>
              <a:rPr lang="en-US" sz="2369" dirty="0">
                <a:solidFill>
                  <a:srgbClr val="000000"/>
                </a:solidFill>
                <a:latin typeface="Georgia Pro Bold"/>
              </a:rPr>
              <a:t>Training Coupled Neural Networks that concurrently predict the class labels of each sample image.</a:t>
            </a:r>
          </a:p>
          <a:p>
            <a:pPr marL="342900" indent="-342900">
              <a:lnSpc>
                <a:spcPts val="3316"/>
              </a:lnSpc>
              <a:buFont typeface="Arial" panose="020B0604020202020204" pitchFamily="34" charset="0"/>
              <a:buChar char="•"/>
            </a:pPr>
            <a:r>
              <a:rPr lang="en-US" sz="2369" dirty="0">
                <a:solidFill>
                  <a:srgbClr val="000000"/>
                </a:solidFill>
                <a:latin typeface="Georgia Pro Bold"/>
              </a:rPr>
              <a:t>The prediction agreed by all the neural networks is considered as the final label</a:t>
            </a:r>
          </a:p>
          <a:p>
            <a:pPr>
              <a:lnSpc>
                <a:spcPts val="3316"/>
              </a:lnSpc>
            </a:pPr>
            <a:endParaRPr lang="en-US" sz="2369" dirty="0">
              <a:solidFill>
                <a:srgbClr val="000000"/>
              </a:solidFill>
              <a:latin typeface="Georgia Pro Bold"/>
            </a:endParaRPr>
          </a:p>
        </p:txBody>
      </p:sp>
      <p:sp>
        <p:nvSpPr>
          <p:cNvPr id="5" name="TextBox 5"/>
          <p:cNvSpPr txBox="1"/>
          <p:nvPr/>
        </p:nvSpPr>
        <p:spPr>
          <a:xfrm>
            <a:off x="1028700" y="1913652"/>
            <a:ext cx="10116267" cy="976630"/>
          </a:xfrm>
          <a:prstGeom prst="rect">
            <a:avLst/>
          </a:prstGeom>
        </p:spPr>
        <p:txBody>
          <a:bodyPr lIns="0" tIns="0" rIns="0" bIns="0" rtlCol="0" anchor="t">
            <a:spAutoFit/>
          </a:bodyPr>
          <a:lstStyle/>
          <a:p>
            <a:pPr>
              <a:lnSpc>
                <a:spcPts val="3919"/>
              </a:lnSpc>
              <a:spcBef>
                <a:spcPct val="0"/>
              </a:spcBef>
            </a:pPr>
            <a:r>
              <a:rPr lang="en-US" sz="2799">
                <a:solidFill>
                  <a:srgbClr val="004AAD"/>
                </a:solidFill>
                <a:latin typeface="League Spartan"/>
              </a:rPr>
              <a:t>ADVERSARIAL Learning and spatially-aware Self-Training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4" name="TextBox 4"/>
          <p:cNvSpPr txBox="1"/>
          <p:nvPr/>
        </p:nvSpPr>
        <p:spPr>
          <a:xfrm>
            <a:off x="1195447" y="1927684"/>
            <a:ext cx="14106254" cy="6972037"/>
          </a:xfrm>
          <a:prstGeom prst="rect">
            <a:avLst/>
          </a:prstGeom>
        </p:spPr>
        <p:txBody>
          <a:bodyPr lIns="0" tIns="0" rIns="0" bIns="0" rtlCol="0" anchor="t">
            <a:spAutoFit/>
          </a:bodyPr>
          <a:lstStyle/>
          <a:p>
            <a:pPr marL="489899" lvl="1" indent="-244950">
              <a:lnSpc>
                <a:spcPts val="3176"/>
              </a:lnSpc>
              <a:buFont typeface="Arial"/>
              <a:buChar char="•"/>
            </a:pPr>
            <a:r>
              <a:rPr lang="en-IN" sz="2400" dirty="0">
                <a:solidFill>
                  <a:srgbClr val="0F3256"/>
                </a:solidFill>
              </a:rPr>
              <a:t>G</a:t>
            </a:r>
            <a:r>
              <a:rPr lang="en-IN" sz="2400" b="0" i="0" dirty="0">
                <a:solidFill>
                  <a:srgbClr val="0F3256"/>
                </a:solidFill>
                <a:effectLst/>
              </a:rPr>
              <a:t>enerative models</a:t>
            </a:r>
          </a:p>
          <a:p>
            <a:pPr marL="489899" lvl="1" indent="-244950">
              <a:lnSpc>
                <a:spcPts val="3176"/>
              </a:lnSpc>
              <a:buFont typeface="Arial"/>
              <a:buChar char="•"/>
            </a:pPr>
            <a:r>
              <a:rPr lang="en-US" sz="2400" dirty="0">
                <a:solidFill>
                  <a:srgbClr val="0F3256"/>
                </a:solidFill>
              </a:rPr>
              <a:t>C</a:t>
            </a:r>
            <a:r>
              <a:rPr lang="en-US" sz="2400" b="0" i="0" dirty="0">
                <a:solidFill>
                  <a:srgbClr val="0F3256"/>
                </a:solidFill>
                <a:effectLst/>
              </a:rPr>
              <a:t>apable of beating GANs on image synthesis</a:t>
            </a:r>
          </a:p>
          <a:p>
            <a:pPr marL="489899" lvl="1" indent="-244950">
              <a:lnSpc>
                <a:spcPts val="3176"/>
              </a:lnSpc>
              <a:buFont typeface="Arial"/>
              <a:buChar char="•"/>
            </a:pPr>
            <a:endParaRPr lang="en-US" sz="2400" dirty="0">
              <a:solidFill>
                <a:srgbClr val="0F3256"/>
              </a:solidFill>
              <a:latin typeface="Georgia Pro"/>
            </a:endParaRPr>
          </a:p>
          <a:p>
            <a:r>
              <a:rPr lang="en-IN" sz="2400" b="1" i="0" dirty="0">
                <a:solidFill>
                  <a:srgbClr val="0F3256"/>
                </a:solidFill>
                <a:effectLst/>
              </a:rPr>
              <a:t>Forward/Diffusion Process</a:t>
            </a:r>
          </a:p>
          <a:p>
            <a:r>
              <a:rPr lang="en-US" sz="2400" b="0" i="0" dirty="0">
                <a:solidFill>
                  <a:srgbClr val="0F3256"/>
                </a:solidFill>
                <a:effectLst/>
                <a:latin typeface="YACgEev4gKc 0"/>
              </a:rPr>
              <a:t>systematically and slowly</a:t>
            </a:r>
            <a:endParaRPr lang="en-US" sz="2400" dirty="0">
              <a:solidFill>
                <a:srgbClr val="0F3256"/>
              </a:solidFill>
              <a:effectLst/>
              <a:latin typeface="YACgEev4gKc 0"/>
            </a:endParaRPr>
          </a:p>
          <a:p>
            <a:r>
              <a:rPr lang="en-US" sz="2400" b="0" i="0" dirty="0">
                <a:solidFill>
                  <a:srgbClr val="0F3256"/>
                </a:solidFill>
                <a:effectLst/>
                <a:latin typeface="YACgEev4gKc 0"/>
              </a:rPr>
              <a:t>destroy structure in a data distribution through</a:t>
            </a:r>
            <a:endParaRPr lang="en-US" sz="2400" dirty="0">
              <a:solidFill>
                <a:srgbClr val="0F3256"/>
              </a:solidFill>
              <a:effectLst/>
              <a:latin typeface="YACgEev4gKc 0"/>
            </a:endParaRPr>
          </a:p>
          <a:p>
            <a:r>
              <a:rPr lang="en-US" sz="2400" b="0" i="0" dirty="0">
                <a:solidFill>
                  <a:srgbClr val="0F3256"/>
                </a:solidFill>
                <a:effectLst/>
                <a:latin typeface="YACgEev4gKc 0"/>
              </a:rPr>
              <a:t>an iterative forward diffusion process.</a:t>
            </a:r>
          </a:p>
          <a:p>
            <a:endParaRPr lang="en-US" sz="2400" dirty="0">
              <a:solidFill>
                <a:srgbClr val="0F3256"/>
              </a:solidFill>
              <a:latin typeface="YACgEev4gKc 0"/>
            </a:endParaRPr>
          </a:p>
          <a:p>
            <a:r>
              <a:rPr lang="en-US" sz="2400" b="1" i="0" dirty="0">
                <a:solidFill>
                  <a:srgbClr val="0F3256"/>
                </a:solidFill>
                <a:effectLst/>
                <a:latin typeface="YACgEev4gKc 0"/>
              </a:rPr>
              <a:t>Reverse diffusion process</a:t>
            </a:r>
          </a:p>
          <a:p>
            <a:r>
              <a:rPr lang="en-US" sz="2400" b="0" i="0" dirty="0">
                <a:solidFill>
                  <a:srgbClr val="0F3256"/>
                </a:solidFill>
                <a:effectLst/>
                <a:latin typeface="YACgEev4gKc 0"/>
              </a:rPr>
              <a:t>Restores</a:t>
            </a:r>
            <a:r>
              <a:rPr lang="en-US" sz="2400" dirty="0">
                <a:solidFill>
                  <a:srgbClr val="0F3256"/>
                </a:solidFill>
                <a:latin typeface="YACgEev4gKc 0"/>
              </a:rPr>
              <a:t> </a:t>
            </a:r>
            <a:r>
              <a:rPr lang="en-US" sz="2400" b="0" i="0" dirty="0">
                <a:solidFill>
                  <a:srgbClr val="0F3256"/>
                </a:solidFill>
                <a:effectLst/>
                <a:latin typeface="YACgEev4gKc 0"/>
              </a:rPr>
              <a:t>structure in data, yielding a highly flexible and</a:t>
            </a:r>
            <a:r>
              <a:rPr lang="en-US" sz="2400" dirty="0">
                <a:solidFill>
                  <a:srgbClr val="0F3256"/>
                </a:solidFill>
                <a:latin typeface="YACgEev4gKc 0"/>
              </a:rPr>
              <a:t> </a:t>
            </a:r>
            <a:r>
              <a:rPr lang="en-US" sz="2400" b="0" i="0" dirty="0">
                <a:solidFill>
                  <a:srgbClr val="0F3256"/>
                </a:solidFill>
                <a:effectLst/>
                <a:latin typeface="YACgEev4gKc 0"/>
              </a:rPr>
              <a:t>tractable generative model of the data.</a:t>
            </a:r>
            <a:endParaRPr lang="en-US" sz="2400" dirty="0">
              <a:solidFill>
                <a:srgbClr val="0F3256"/>
              </a:solidFill>
              <a:effectLst/>
              <a:latin typeface="YACgEev4gKc 0"/>
            </a:endParaRPr>
          </a:p>
          <a:p>
            <a:r>
              <a:rPr lang="en-US" sz="2400" b="0" i="0" dirty="0">
                <a:solidFill>
                  <a:srgbClr val="0F3256"/>
                </a:solidFill>
                <a:effectLst/>
                <a:latin typeface="YACgEev4gKc 0"/>
              </a:rPr>
              <a:t>Training the model using variational inference involves complex calculations for probability distributions. It aims to find the exact parameters of the Markov chain that match the observed (known or actual) data after a specific time.</a:t>
            </a:r>
          </a:p>
          <a:p>
            <a:endParaRPr lang="en-US" sz="2400" b="0" i="0" dirty="0">
              <a:solidFill>
                <a:srgbClr val="0F3256"/>
              </a:solidFill>
              <a:effectLst/>
              <a:latin typeface="YACgEev4gKc 0"/>
            </a:endParaRPr>
          </a:p>
          <a:p>
            <a:r>
              <a:rPr lang="en-US" sz="2400" dirty="0">
                <a:solidFill>
                  <a:srgbClr val="0F3256"/>
                </a:solidFill>
                <a:latin typeface="YACgEev4gKc 0"/>
              </a:rPr>
              <a:t>Architecture :</a:t>
            </a:r>
          </a:p>
          <a:p>
            <a:r>
              <a:rPr lang="en-US" sz="1800" b="1" dirty="0">
                <a:effectLst/>
                <a:latin typeface="Calibri" panose="020F0502020204030204" pitchFamily="34" charset="0"/>
              </a:rPr>
              <a:t>Conditional Diffusion Models:</a:t>
            </a:r>
            <a:r>
              <a:rPr lang="en-US" sz="1800" dirty="0">
                <a:effectLst/>
                <a:latin typeface="Calibri" panose="020F0502020204030204" pitchFamily="34" charset="0"/>
              </a:rPr>
              <a:t> These models incorporate an additional label conditioning term during the diffusion process. This term guides the model towards denoising the data while considering the desired land cover class information.</a:t>
            </a:r>
            <a:endParaRPr lang="en-US" sz="2400" dirty="0">
              <a:solidFill>
                <a:srgbClr val="0F3256"/>
              </a:solidFill>
              <a:effectLst/>
              <a:latin typeface="YACgEev4gKc 0"/>
            </a:endParaRPr>
          </a:p>
          <a:p>
            <a:r>
              <a:rPr lang="en-US" sz="2400" dirty="0">
                <a:solidFill>
                  <a:srgbClr val="0F3256"/>
                </a:solidFill>
                <a:effectLst/>
                <a:latin typeface="YACgEev4gKc 0"/>
              </a:rPr>
              <a:t>Auxiliary CNN Classifier :</a:t>
            </a:r>
          </a:p>
          <a:p>
            <a:pPr marL="489899" lvl="1" indent="-244950">
              <a:lnSpc>
                <a:spcPts val="3176"/>
              </a:lnSpc>
              <a:buFont typeface="Arial"/>
              <a:buChar char="•"/>
            </a:pPr>
            <a:endParaRPr lang="en-US" sz="2269" dirty="0">
              <a:solidFill>
                <a:srgbClr val="000000"/>
              </a:solidFill>
              <a:latin typeface="Georgia Pro"/>
            </a:endParaRPr>
          </a:p>
        </p:txBody>
      </p:sp>
      <p:sp>
        <p:nvSpPr>
          <p:cNvPr id="5" name="TextBox 5"/>
          <p:cNvSpPr txBox="1"/>
          <p:nvPr/>
        </p:nvSpPr>
        <p:spPr>
          <a:xfrm>
            <a:off x="1195447" y="876300"/>
            <a:ext cx="5864213" cy="761715"/>
          </a:xfrm>
          <a:prstGeom prst="rect">
            <a:avLst/>
          </a:prstGeom>
        </p:spPr>
        <p:txBody>
          <a:bodyPr lIns="0" tIns="0" rIns="0" bIns="0" rtlCol="0" anchor="t">
            <a:spAutoFit/>
          </a:bodyPr>
          <a:lstStyle/>
          <a:p>
            <a:pPr>
              <a:lnSpc>
                <a:spcPts val="6235"/>
              </a:lnSpc>
              <a:spcBef>
                <a:spcPct val="0"/>
              </a:spcBef>
            </a:pPr>
            <a:r>
              <a:rPr lang="en-US" sz="4453" dirty="0">
                <a:solidFill>
                  <a:srgbClr val="004AAD"/>
                </a:solidFill>
                <a:latin typeface="League Spartan"/>
              </a:rPr>
              <a:t>DIFFUSION MODEL</a:t>
            </a:r>
          </a:p>
        </p:txBody>
      </p:sp>
      <p:sp>
        <p:nvSpPr>
          <p:cNvPr id="6" name="Rectangle 1">
            <a:extLst>
              <a:ext uri="{FF2B5EF4-FFF2-40B4-BE49-F238E27FC236}">
                <a16:creationId xmlns:a16="http://schemas.microsoft.com/office/drawing/2014/main" id="{FB2C2CFF-2285-6F23-86D9-A09D68E5A563}"/>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4" name="Picture 13">
            <a:extLst>
              <a:ext uri="{FF2B5EF4-FFF2-40B4-BE49-F238E27FC236}">
                <a16:creationId xmlns:a16="http://schemas.microsoft.com/office/drawing/2014/main" id="{B2F51274-EBD5-3313-AFDF-9D0556AF2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3686" y="647700"/>
            <a:ext cx="6823282" cy="1765861"/>
          </a:xfrm>
          <a:prstGeom prst="rect">
            <a:avLst/>
          </a:prstGeom>
        </p:spPr>
      </p:pic>
      <p:pic>
        <p:nvPicPr>
          <p:cNvPr id="16" name="Picture 15">
            <a:extLst>
              <a:ext uri="{FF2B5EF4-FFF2-40B4-BE49-F238E27FC236}">
                <a16:creationId xmlns:a16="http://schemas.microsoft.com/office/drawing/2014/main" id="{8A9492E6-78EA-4DC5-7929-CAE7A15219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0" y="2821193"/>
            <a:ext cx="9406818" cy="15482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419100"/>
            <a:ext cx="18288000" cy="1797520"/>
            <a:chOff x="0" y="0"/>
            <a:chExt cx="4816593" cy="473421"/>
          </a:xfrm>
        </p:grpSpPr>
        <p:sp>
          <p:nvSpPr>
            <p:cNvPr id="3" name="Freeform 3"/>
            <p:cNvSpPr/>
            <p:nvPr/>
          </p:nvSpPr>
          <p:spPr>
            <a:xfrm>
              <a:off x="0" y="0"/>
              <a:ext cx="4816592" cy="473421"/>
            </a:xfrm>
            <a:custGeom>
              <a:avLst/>
              <a:gdLst/>
              <a:ahLst/>
              <a:cxnLst/>
              <a:rect l="l" t="t" r="r" b="b"/>
              <a:pathLst>
                <a:path w="4816592" h="473421">
                  <a:moveTo>
                    <a:pt x="0" y="0"/>
                  </a:moveTo>
                  <a:lnTo>
                    <a:pt x="4816592" y="0"/>
                  </a:lnTo>
                  <a:lnTo>
                    <a:pt x="4816592" y="473421"/>
                  </a:lnTo>
                  <a:lnTo>
                    <a:pt x="0" y="473421"/>
                  </a:lnTo>
                  <a:close/>
                </a:path>
              </a:pathLst>
            </a:custGeom>
            <a:solidFill>
              <a:srgbClr val="EAEAEA"/>
            </a:solidFill>
          </p:spPr>
        </p:sp>
        <p:sp>
          <p:nvSpPr>
            <p:cNvPr id="4" name="TextBox 4"/>
            <p:cNvSpPr txBox="1"/>
            <p:nvPr/>
          </p:nvSpPr>
          <p:spPr>
            <a:xfrm>
              <a:off x="0" y="-47625"/>
              <a:ext cx="4816593" cy="521046"/>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 y="952500"/>
            <a:ext cx="7166286" cy="1038298"/>
          </a:xfrm>
          <a:prstGeom prst="rect">
            <a:avLst/>
          </a:prstGeom>
        </p:spPr>
        <p:txBody>
          <a:bodyPr wrap="square" lIns="0" tIns="0" rIns="0" bIns="0" rtlCol="0" anchor="t">
            <a:spAutoFit/>
          </a:bodyPr>
          <a:lstStyle/>
          <a:p>
            <a:pPr algn="ctr">
              <a:lnSpc>
                <a:spcPts val="8382"/>
              </a:lnSpc>
              <a:spcBef>
                <a:spcPct val="0"/>
              </a:spcBef>
            </a:pPr>
            <a:r>
              <a:rPr lang="en-US" sz="5987" dirty="0">
                <a:solidFill>
                  <a:srgbClr val="004AAD"/>
                </a:solidFill>
                <a:latin typeface="League Spartan"/>
              </a:rPr>
              <a:t>References</a:t>
            </a:r>
          </a:p>
        </p:txBody>
      </p:sp>
      <p:sp>
        <p:nvSpPr>
          <p:cNvPr id="6" name="TextBox 5">
            <a:extLst>
              <a:ext uri="{FF2B5EF4-FFF2-40B4-BE49-F238E27FC236}">
                <a16:creationId xmlns:a16="http://schemas.microsoft.com/office/drawing/2014/main" id="{87797D19-F3DF-2528-51E1-1821B634A703}"/>
              </a:ext>
            </a:extLst>
          </p:cNvPr>
          <p:cNvSpPr txBox="1"/>
          <p:nvPr/>
        </p:nvSpPr>
        <p:spPr>
          <a:xfrm>
            <a:off x="2133600" y="4000500"/>
            <a:ext cx="13258800" cy="4062651"/>
          </a:xfrm>
          <a:prstGeom prst="rect">
            <a:avLst/>
          </a:prstGeom>
        </p:spPr>
        <p:txBody>
          <a:bodyPr wrap="square" lIns="0" tIns="0" rIns="0" bIns="0" rtlCol="0" anchor="t">
            <a:spAutoFit/>
          </a:bodyPr>
          <a:lstStyle/>
          <a:p>
            <a:pPr algn="l"/>
            <a:r>
              <a:rPr lang="en-IN" sz="2400" b="0" i="0" dirty="0">
                <a:solidFill>
                  <a:schemeClr val="bg1">
                    <a:lumMod val="85000"/>
                  </a:schemeClr>
                </a:solidFill>
                <a:effectLst/>
                <a:latin typeface="Arial" panose="020B0604020202020204" pitchFamily="34" charset="0"/>
                <a:hlinkClick r:id="rId2">
                  <a:extLst>
                    <a:ext uri="{A12FA001-AC4F-418D-AE19-62706E023703}">
                      <ahyp:hlinkClr xmlns:ahyp="http://schemas.microsoft.com/office/drawing/2018/hyperlinkcolor" val="tx"/>
                    </a:ext>
                  </a:extLst>
                </a:hlinkClick>
              </a:rPr>
              <a:t>Channel-Based Attention for Land Cover Classification using Sentinel-2 Time Series | IEEE Conference Publication | IEEE Xplore</a:t>
            </a:r>
            <a:endParaRPr lang="en-IN" sz="2400" b="0" i="0" dirty="0">
              <a:solidFill>
                <a:schemeClr val="bg1">
                  <a:lumMod val="85000"/>
                </a:schemeClr>
              </a:solidFill>
              <a:effectLst/>
              <a:latin typeface="Arial" panose="020B0604020202020204" pitchFamily="34" charset="0"/>
            </a:endParaRPr>
          </a:p>
          <a:p>
            <a:pPr algn="l"/>
            <a:endParaRPr lang="en-IN" sz="2400" dirty="0">
              <a:solidFill>
                <a:schemeClr val="bg1">
                  <a:lumMod val="85000"/>
                </a:schemeClr>
              </a:solidFill>
              <a:latin typeface="Arial" panose="020B0604020202020204" pitchFamily="34" charset="0"/>
              <a:hlinkClick r:id="rId3">
                <a:extLst>
                  <a:ext uri="{A12FA001-AC4F-418D-AE19-62706E023703}">
                    <ahyp:hlinkClr xmlns:ahyp="http://schemas.microsoft.com/office/drawing/2018/hyperlinkcolor" val="tx"/>
                  </a:ext>
                </a:extLst>
              </a:hlinkClick>
            </a:endParaRPr>
          </a:p>
          <a:p>
            <a:pPr algn="l"/>
            <a:r>
              <a:rPr lang="en-IN" sz="2400" b="0" i="0" dirty="0">
                <a:solidFill>
                  <a:schemeClr val="bg1">
                    <a:lumMod val="85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Self Attention Deep Graph CNN Classification of Times Series Images for Land Cover Monitoring | IEEE Conference Publication | IEEE Xplore</a:t>
            </a:r>
            <a:endParaRPr lang="en-IN" sz="2400" b="0" i="0" dirty="0">
              <a:solidFill>
                <a:schemeClr val="bg1">
                  <a:lumMod val="85000"/>
                </a:schemeClr>
              </a:solidFill>
              <a:effectLst/>
              <a:latin typeface="Arial" panose="020B0604020202020204" pitchFamily="34" charset="0"/>
            </a:endParaRPr>
          </a:p>
          <a:p>
            <a:pPr algn="l"/>
            <a:endParaRPr lang="en-IN" sz="2400" b="0" i="0" dirty="0">
              <a:solidFill>
                <a:schemeClr val="bg1">
                  <a:lumMod val="85000"/>
                </a:schemeClr>
              </a:solidFill>
              <a:effectLst/>
              <a:latin typeface="Arial" panose="020B0604020202020204" pitchFamily="34" charset="0"/>
            </a:endParaRPr>
          </a:p>
          <a:p>
            <a:pPr algn="l"/>
            <a:r>
              <a:rPr lang="en-IN" sz="2400" b="0" i="0" dirty="0">
                <a:solidFill>
                  <a:schemeClr val="bg1">
                    <a:lumMod val="85000"/>
                  </a:schemeClr>
                </a:solidFill>
                <a:effectLst/>
                <a:latin typeface="Arial" panose="020B0604020202020204" pitchFamily="34" charset="0"/>
                <a:hlinkClick r:id="rId4">
                  <a:extLst>
                    <a:ext uri="{A12FA001-AC4F-418D-AE19-62706E023703}">
                      <ahyp:hlinkClr xmlns:ahyp="http://schemas.microsoft.com/office/drawing/2018/hyperlinkcolor" val="tx"/>
                    </a:ext>
                  </a:extLst>
                </a:hlinkClick>
              </a:rPr>
              <a:t>Temporal-Domain Adaptation for Satellite Image Time-Series Land-Cover Mapping With Adversarial Learning and Spatially Aware Self-Training | IEEE Journals &amp; Magazine | IEEE Xplore</a:t>
            </a:r>
            <a:endParaRPr lang="en-IN" sz="2400" b="0" i="0" dirty="0">
              <a:solidFill>
                <a:schemeClr val="bg1">
                  <a:lumMod val="85000"/>
                </a:schemeClr>
              </a:solidFill>
              <a:effectLst/>
              <a:latin typeface="Arial" panose="020B0604020202020204" pitchFamily="34" charset="0"/>
            </a:endParaRPr>
          </a:p>
          <a:p>
            <a:pPr algn="l"/>
            <a:endParaRPr lang="en-IN" sz="2400" dirty="0">
              <a:solidFill>
                <a:schemeClr val="bg1">
                  <a:lumMod val="85000"/>
                </a:schemeClr>
              </a:solidFill>
              <a:latin typeface="Arial" panose="020B0604020202020204" pitchFamily="34" charset="0"/>
            </a:endParaRPr>
          </a:p>
          <a:p>
            <a:pPr algn="l"/>
            <a:r>
              <a:rPr lang="en-US" sz="2400" b="0" i="0" dirty="0">
                <a:solidFill>
                  <a:schemeClr val="bg1">
                    <a:lumMod val="85000"/>
                  </a:schemeClr>
                </a:solidFill>
                <a:effectLst/>
                <a:latin typeface="Arial" panose="020B0604020202020204" pitchFamily="34" charset="0"/>
                <a:hlinkClick r:id="rId5">
                  <a:extLst>
                    <a:ext uri="{A12FA001-AC4F-418D-AE19-62706E023703}">
                      <ahyp:hlinkClr xmlns:ahyp="http://schemas.microsoft.com/office/drawing/2018/hyperlinkcolor" val="tx"/>
                    </a:ext>
                  </a:extLst>
                </a:hlinkClick>
              </a:rPr>
              <a:t>A deep learning-based technique for firm classification and domain adaptation in land cover classification using time-series aerial images</a:t>
            </a:r>
            <a:endParaRPr lang="en-IN" sz="24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723769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3865603"/>
            <a:ext cx="18288000" cy="1797520"/>
            <a:chOff x="0" y="0"/>
            <a:chExt cx="4816593" cy="473421"/>
          </a:xfrm>
        </p:grpSpPr>
        <p:sp>
          <p:nvSpPr>
            <p:cNvPr id="3" name="Freeform 3"/>
            <p:cNvSpPr/>
            <p:nvPr/>
          </p:nvSpPr>
          <p:spPr>
            <a:xfrm>
              <a:off x="0" y="0"/>
              <a:ext cx="4816592" cy="473421"/>
            </a:xfrm>
            <a:custGeom>
              <a:avLst/>
              <a:gdLst/>
              <a:ahLst/>
              <a:cxnLst/>
              <a:rect l="l" t="t" r="r" b="b"/>
              <a:pathLst>
                <a:path w="4816592" h="473421">
                  <a:moveTo>
                    <a:pt x="0" y="0"/>
                  </a:moveTo>
                  <a:lnTo>
                    <a:pt x="4816592" y="0"/>
                  </a:lnTo>
                  <a:lnTo>
                    <a:pt x="4816592" y="473421"/>
                  </a:lnTo>
                  <a:lnTo>
                    <a:pt x="0" y="473421"/>
                  </a:lnTo>
                  <a:close/>
                </a:path>
              </a:pathLst>
            </a:custGeom>
            <a:solidFill>
              <a:srgbClr val="EAEAEA"/>
            </a:solidFill>
          </p:spPr>
        </p:sp>
        <p:sp>
          <p:nvSpPr>
            <p:cNvPr id="4" name="TextBox 4"/>
            <p:cNvSpPr txBox="1"/>
            <p:nvPr/>
          </p:nvSpPr>
          <p:spPr>
            <a:xfrm>
              <a:off x="0" y="-47625"/>
              <a:ext cx="4816593" cy="521046"/>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3008157" y="4347448"/>
            <a:ext cx="12271686" cy="1022839"/>
          </a:xfrm>
          <a:prstGeom prst="rect">
            <a:avLst/>
          </a:prstGeom>
        </p:spPr>
        <p:txBody>
          <a:bodyPr lIns="0" tIns="0" rIns="0" bIns="0" rtlCol="0" anchor="t">
            <a:spAutoFit/>
          </a:bodyPr>
          <a:lstStyle/>
          <a:p>
            <a:pPr algn="ctr">
              <a:lnSpc>
                <a:spcPts val="8382"/>
              </a:lnSpc>
              <a:spcBef>
                <a:spcPct val="0"/>
              </a:spcBef>
            </a:pPr>
            <a:r>
              <a:rPr lang="en-US" sz="5987">
                <a:solidFill>
                  <a:srgbClr val="004AAD"/>
                </a:solidFill>
                <a:latin typeface="League Spartan"/>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sp>
      <p:grpSp>
        <p:nvGrpSpPr>
          <p:cNvPr id="3" name="Group 3"/>
          <p:cNvGrpSpPr/>
          <p:nvPr/>
        </p:nvGrpSpPr>
        <p:grpSpPr>
          <a:xfrm>
            <a:off x="12221222" y="-1266646"/>
            <a:ext cx="14214475" cy="1421447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3533CD">
                    <a:alpha val="100000"/>
                  </a:srgbClr>
                </a:gs>
              </a:gsLst>
              <a:lin ang="0"/>
            </a:gra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540036" y="-1266646"/>
            <a:ext cx="14214475" cy="1421447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596"/>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a:grpSpLocks noChangeAspect="1"/>
          </p:cNvGrpSpPr>
          <p:nvPr/>
        </p:nvGrpSpPr>
        <p:grpSpPr>
          <a:xfrm>
            <a:off x="10651967" y="2243268"/>
            <a:ext cx="6118484" cy="6094584"/>
            <a:chOff x="0" y="0"/>
            <a:chExt cx="6502400" cy="6477000"/>
          </a:xfrm>
        </p:grpSpPr>
        <p:sp>
          <p:nvSpPr>
            <p:cNvPr id="10" name="Freeform 1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22859" r="223" b="-22859"/>
              </a:stretch>
            </a:blipFill>
          </p:spPr>
        </p:sp>
        <p:sp>
          <p:nvSpPr>
            <p:cNvPr id="11" name="Freeform 1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adFill rotWithShape="1">
              <a:gsLst>
                <a:gs pos="0">
                  <a:srgbClr val="000000">
                    <a:alpha val="100000"/>
                  </a:srgbClr>
                </a:gs>
                <a:gs pos="100000">
                  <a:srgbClr val="3533CD">
                    <a:alpha val="100000"/>
                  </a:srgbClr>
                </a:gs>
              </a:gsLst>
              <a:lin ang="0"/>
            </a:gradFill>
          </p:spPr>
        </p:sp>
      </p:grpSp>
      <p:sp>
        <p:nvSpPr>
          <p:cNvPr id="12" name="TextBox 12"/>
          <p:cNvSpPr txBox="1"/>
          <p:nvPr/>
        </p:nvSpPr>
        <p:spPr>
          <a:xfrm>
            <a:off x="1028700" y="971550"/>
            <a:ext cx="1363199" cy="456011"/>
          </a:xfrm>
          <a:prstGeom prst="rect">
            <a:avLst/>
          </a:prstGeom>
        </p:spPr>
        <p:txBody>
          <a:bodyPr lIns="0" tIns="0" rIns="0" bIns="0" rtlCol="0" anchor="t">
            <a:spAutoFit/>
          </a:bodyPr>
          <a:lstStyle/>
          <a:p>
            <a:pPr>
              <a:lnSpc>
                <a:spcPts val="3740"/>
              </a:lnSpc>
              <a:spcBef>
                <a:spcPct val="0"/>
              </a:spcBef>
            </a:pPr>
            <a:r>
              <a:rPr lang="en-US" sz="2671">
                <a:solidFill>
                  <a:srgbClr val="000000"/>
                </a:solidFill>
                <a:latin typeface="Lato Bold"/>
              </a:rPr>
              <a:t>WHAT ?</a:t>
            </a:r>
          </a:p>
        </p:txBody>
      </p:sp>
      <p:sp>
        <p:nvSpPr>
          <p:cNvPr id="13" name="TextBox 13"/>
          <p:cNvSpPr txBox="1"/>
          <p:nvPr/>
        </p:nvSpPr>
        <p:spPr>
          <a:xfrm>
            <a:off x="1028700" y="1537282"/>
            <a:ext cx="8682745" cy="705987"/>
          </a:xfrm>
          <a:prstGeom prst="rect">
            <a:avLst/>
          </a:prstGeom>
        </p:spPr>
        <p:txBody>
          <a:bodyPr lIns="0" tIns="0" rIns="0" bIns="0" rtlCol="0" anchor="t">
            <a:spAutoFit/>
          </a:bodyPr>
          <a:lstStyle/>
          <a:p>
            <a:pPr>
              <a:lnSpc>
                <a:spcPts val="5721"/>
              </a:lnSpc>
              <a:spcBef>
                <a:spcPct val="0"/>
              </a:spcBef>
            </a:pPr>
            <a:r>
              <a:rPr lang="en-US" sz="4086">
                <a:solidFill>
                  <a:srgbClr val="004AAD"/>
                </a:solidFill>
                <a:latin typeface="League Spartan"/>
              </a:rPr>
              <a:t>LAND COVER CLASSIFICATION</a:t>
            </a:r>
          </a:p>
        </p:txBody>
      </p:sp>
      <p:sp>
        <p:nvSpPr>
          <p:cNvPr id="14" name="TextBox 14"/>
          <p:cNvSpPr txBox="1"/>
          <p:nvPr/>
        </p:nvSpPr>
        <p:spPr>
          <a:xfrm>
            <a:off x="659746" y="3113551"/>
            <a:ext cx="10659616" cy="5377880"/>
          </a:xfrm>
          <a:prstGeom prst="rect">
            <a:avLst/>
          </a:prstGeom>
        </p:spPr>
        <p:txBody>
          <a:bodyPr lIns="0" tIns="0" rIns="0" bIns="0" rtlCol="0" anchor="t">
            <a:spAutoFit/>
          </a:bodyPr>
          <a:lstStyle/>
          <a:p>
            <a:pPr marL="664473" lvl="1" indent="-332236">
              <a:lnSpc>
                <a:spcPts val="4308"/>
              </a:lnSpc>
              <a:buFont typeface="Arial"/>
              <a:buChar char="•"/>
            </a:pPr>
            <a:r>
              <a:rPr lang="en-US" sz="3077">
                <a:solidFill>
                  <a:srgbClr val="000000"/>
                </a:solidFill>
                <a:latin typeface="Georgia Pro"/>
              </a:rPr>
              <a:t>Categorizing the Earth's surface features from remotely sensed data, crucial in monitoring the dynamics of the Earth's surface over large areas.</a:t>
            </a:r>
          </a:p>
          <a:p>
            <a:pPr>
              <a:lnSpc>
                <a:spcPts val="4308"/>
              </a:lnSpc>
            </a:pPr>
            <a:endParaRPr lang="en-US" sz="3077">
              <a:solidFill>
                <a:srgbClr val="000000"/>
              </a:solidFill>
              <a:latin typeface="Georgia Pro"/>
            </a:endParaRPr>
          </a:p>
          <a:p>
            <a:pPr marL="664473" lvl="1" indent="-332236">
              <a:lnSpc>
                <a:spcPts val="4308"/>
              </a:lnSpc>
              <a:buFont typeface="Arial"/>
              <a:buChar char="•"/>
            </a:pPr>
            <a:r>
              <a:rPr lang="en-US" sz="3077">
                <a:solidFill>
                  <a:srgbClr val="000000"/>
                </a:solidFill>
                <a:latin typeface="Georgia Pro"/>
              </a:rPr>
              <a:t>Environmental Monitoring, Urban planning, and Agricultural management.</a:t>
            </a:r>
          </a:p>
          <a:p>
            <a:pPr>
              <a:lnSpc>
                <a:spcPts val="4308"/>
              </a:lnSpc>
            </a:pPr>
            <a:endParaRPr lang="en-US" sz="3077">
              <a:solidFill>
                <a:srgbClr val="000000"/>
              </a:solidFill>
              <a:latin typeface="Georgia Pro"/>
            </a:endParaRPr>
          </a:p>
          <a:p>
            <a:pPr marL="664473" lvl="1" indent="-332236">
              <a:lnSpc>
                <a:spcPts val="4308"/>
              </a:lnSpc>
              <a:buFont typeface="Arial"/>
              <a:buChar char="•"/>
            </a:pPr>
            <a:r>
              <a:rPr lang="en-US" sz="3077">
                <a:solidFill>
                  <a:srgbClr val="000000"/>
                </a:solidFill>
                <a:latin typeface="Georgia Pro"/>
              </a:rPr>
              <a:t>Annotation of high-resolution images/pixels captured daily by the remote sensing instruments.</a:t>
            </a:r>
          </a:p>
          <a:p>
            <a:pPr>
              <a:lnSpc>
                <a:spcPts val="4308"/>
              </a:lnSpc>
            </a:pPr>
            <a:endParaRPr lang="en-US" sz="3077">
              <a:solidFill>
                <a:srgbClr val="000000"/>
              </a:solidFill>
              <a:latin typeface="Georgia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sp>
      <p:grpSp>
        <p:nvGrpSpPr>
          <p:cNvPr id="3" name="Group 3"/>
          <p:cNvGrpSpPr/>
          <p:nvPr/>
        </p:nvGrpSpPr>
        <p:grpSpPr>
          <a:xfrm>
            <a:off x="0" y="7456910"/>
            <a:ext cx="18288000" cy="4209956"/>
            <a:chOff x="0" y="0"/>
            <a:chExt cx="4816593" cy="1108795"/>
          </a:xfrm>
        </p:grpSpPr>
        <p:sp>
          <p:nvSpPr>
            <p:cNvPr id="4" name="Freeform 4"/>
            <p:cNvSpPr/>
            <p:nvPr/>
          </p:nvSpPr>
          <p:spPr>
            <a:xfrm>
              <a:off x="0" y="0"/>
              <a:ext cx="4816592" cy="1108795"/>
            </a:xfrm>
            <a:custGeom>
              <a:avLst/>
              <a:gdLst/>
              <a:ahLst/>
              <a:cxnLst/>
              <a:rect l="l" t="t" r="r" b="b"/>
              <a:pathLst>
                <a:path w="4816592" h="1108795">
                  <a:moveTo>
                    <a:pt x="21590" y="0"/>
                  </a:moveTo>
                  <a:lnTo>
                    <a:pt x="4795002" y="0"/>
                  </a:lnTo>
                  <a:cubicBezTo>
                    <a:pt x="4800728" y="0"/>
                    <a:pt x="4806220" y="2275"/>
                    <a:pt x="4810269" y="6324"/>
                  </a:cubicBezTo>
                  <a:cubicBezTo>
                    <a:pt x="4814318" y="10372"/>
                    <a:pt x="4816592" y="15864"/>
                    <a:pt x="4816592" y="21590"/>
                  </a:cubicBezTo>
                  <a:lnTo>
                    <a:pt x="4816592" y="1087205"/>
                  </a:lnTo>
                  <a:cubicBezTo>
                    <a:pt x="4816592" y="1099129"/>
                    <a:pt x="4806926" y="1108795"/>
                    <a:pt x="4795002" y="1108795"/>
                  </a:cubicBezTo>
                  <a:lnTo>
                    <a:pt x="21590" y="1108795"/>
                  </a:lnTo>
                  <a:cubicBezTo>
                    <a:pt x="15864" y="1108795"/>
                    <a:pt x="10372" y="1106520"/>
                    <a:pt x="6324" y="1102471"/>
                  </a:cubicBezTo>
                  <a:cubicBezTo>
                    <a:pt x="2275" y="1098422"/>
                    <a:pt x="0" y="1092931"/>
                    <a:pt x="0" y="1087205"/>
                  </a:cubicBezTo>
                  <a:lnTo>
                    <a:pt x="0" y="21590"/>
                  </a:lnTo>
                  <a:cubicBezTo>
                    <a:pt x="0" y="9666"/>
                    <a:pt x="9666" y="0"/>
                    <a:pt x="21590" y="0"/>
                  </a:cubicBezTo>
                  <a:close/>
                </a:path>
              </a:pathLst>
            </a:custGeom>
            <a:gradFill rotWithShape="1">
              <a:gsLst>
                <a:gs pos="0">
                  <a:srgbClr val="000000">
                    <a:alpha val="100000"/>
                  </a:srgbClr>
                </a:gs>
                <a:gs pos="100000">
                  <a:srgbClr val="3533CD">
                    <a:alpha val="100000"/>
                  </a:srgbClr>
                </a:gs>
              </a:gsLst>
              <a:lin ang="0"/>
            </a:gradFill>
          </p:spPr>
        </p:sp>
        <p:sp>
          <p:nvSpPr>
            <p:cNvPr id="5" name="TextBox 5"/>
            <p:cNvSpPr txBox="1"/>
            <p:nvPr/>
          </p:nvSpPr>
          <p:spPr>
            <a:xfrm>
              <a:off x="0" y="-47625"/>
              <a:ext cx="4816593" cy="115642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426321" y="3101073"/>
            <a:ext cx="5444928" cy="544492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495322" y="3265843"/>
            <a:ext cx="5297355" cy="529735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05280" y="3321662"/>
            <a:ext cx="5087010" cy="508701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6719257" y="3300875"/>
            <a:ext cx="5128585" cy="512858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426321" y="454234"/>
            <a:ext cx="4349593" cy="472989"/>
          </a:xfrm>
          <a:prstGeom prst="rect">
            <a:avLst/>
          </a:prstGeom>
        </p:spPr>
        <p:txBody>
          <a:bodyPr lIns="0" tIns="0" rIns="0" bIns="0" rtlCol="0" anchor="t">
            <a:spAutoFit/>
          </a:bodyPr>
          <a:lstStyle/>
          <a:p>
            <a:pPr algn="ctr">
              <a:lnSpc>
                <a:spcPts val="3854"/>
              </a:lnSpc>
              <a:spcBef>
                <a:spcPct val="0"/>
              </a:spcBef>
            </a:pPr>
            <a:r>
              <a:rPr lang="en-US" sz="2753">
                <a:solidFill>
                  <a:srgbClr val="000000"/>
                </a:solidFill>
                <a:latin typeface="Lato Bold"/>
              </a:rPr>
              <a:t>WHAT &amp; WHY</a:t>
            </a:r>
          </a:p>
        </p:txBody>
      </p:sp>
      <p:sp>
        <p:nvSpPr>
          <p:cNvPr id="19" name="TextBox 19"/>
          <p:cNvSpPr txBox="1"/>
          <p:nvPr/>
        </p:nvSpPr>
        <p:spPr>
          <a:xfrm>
            <a:off x="1242909" y="822448"/>
            <a:ext cx="8663791" cy="925878"/>
          </a:xfrm>
          <a:prstGeom prst="rect">
            <a:avLst/>
          </a:prstGeom>
        </p:spPr>
        <p:txBody>
          <a:bodyPr lIns="0" tIns="0" rIns="0" bIns="0" rtlCol="0" anchor="t">
            <a:spAutoFit/>
          </a:bodyPr>
          <a:lstStyle/>
          <a:p>
            <a:pPr algn="ctr">
              <a:lnSpc>
                <a:spcPts val="7575"/>
              </a:lnSpc>
              <a:spcBef>
                <a:spcPct val="0"/>
              </a:spcBef>
            </a:pPr>
            <a:r>
              <a:rPr lang="en-US" sz="5411">
                <a:solidFill>
                  <a:srgbClr val="004AAD"/>
                </a:solidFill>
                <a:latin typeface="League Spartan"/>
              </a:rPr>
              <a:t>MULTI TEMPORAL DATA</a:t>
            </a:r>
          </a:p>
        </p:txBody>
      </p:sp>
      <p:sp>
        <p:nvSpPr>
          <p:cNvPr id="20" name="TextBox 20"/>
          <p:cNvSpPr txBox="1"/>
          <p:nvPr/>
        </p:nvSpPr>
        <p:spPr>
          <a:xfrm>
            <a:off x="127998" y="4192061"/>
            <a:ext cx="6041574" cy="3408181"/>
          </a:xfrm>
          <a:prstGeom prst="rect">
            <a:avLst/>
          </a:prstGeom>
        </p:spPr>
        <p:txBody>
          <a:bodyPr lIns="0" tIns="0" rIns="0" bIns="0" rtlCol="0" anchor="t">
            <a:spAutoFit/>
          </a:bodyPr>
          <a:lstStyle/>
          <a:p>
            <a:pPr algn="ctr">
              <a:lnSpc>
                <a:spcPts val="3417"/>
              </a:lnSpc>
            </a:pPr>
            <a:r>
              <a:rPr lang="en-US" sz="2441">
                <a:solidFill>
                  <a:srgbClr val="000000"/>
                </a:solidFill>
                <a:latin typeface="Georgia Pro Bold"/>
              </a:rPr>
              <a:t>Captures Land Cover Dynamics: </a:t>
            </a:r>
            <a:r>
              <a:rPr lang="en-US" sz="2441">
                <a:solidFill>
                  <a:srgbClr val="000000"/>
                </a:solidFill>
                <a:latin typeface="Georgia Pro"/>
              </a:rPr>
              <a:t>Monitoring changes over time allows identification of land cover transitions</a:t>
            </a:r>
          </a:p>
          <a:p>
            <a:pPr algn="ctr">
              <a:lnSpc>
                <a:spcPts val="3417"/>
              </a:lnSpc>
            </a:pPr>
            <a:endParaRPr lang="en-US" sz="2441">
              <a:solidFill>
                <a:srgbClr val="000000"/>
              </a:solidFill>
              <a:latin typeface="Georgia Pro"/>
            </a:endParaRPr>
          </a:p>
          <a:p>
            <a:pPr algn="ctr">
              <a:lnSpc>
                <a:spcPts val="3417"/>
              </a:lnSpc>
            </a:pPr>
            <a:r>
              <a:rPr lang="en-US" sz="2441">
                <a:solidFill>
                  <a:srgbClr val="000000"/>
                </a:solidFill>
                <a:latin typeface="Georgia Pro Bold"/>
              </a:rPr>
              <a:t>Deforestation</a:t>
            </a:r>
          </a:p>
          <a:p>
            <a:pPr algn="ctr">
              <a:lnSpc>
                <a:spcPts val="3417"/>
              </a:lnSpc>
            </a:pPr>
            <a:r>
              <a:rPr lang="en-US" sz="2441">
                <a:solidFill>
                  <a:srgbClr val="000000"/>
                </a:solidFill>
                <a:latin typeface="Georgia Pro Bold"/>
              </a:rPr>
              <a:t>Urbanization</a:t>
            </a:r>
          </a:p>
          <a:p>
            <a:pPr algn="ctr">
              <a:lnSpc>
                <a:spcPts val="3417"/>
              </a:lnSpc>
            </a:pPr>
            <a:r>
              <a:rPr lang="en-US" sz="2441">
                <a:solidFill>
                  <a:srgbClr val="000000"/>
                </a:solidFill>
                <a:latin typeface="Georgia Pro Bold"/>
              </a:rPr>
              <a:t>Course change of water bodies</a:t>
            </a:r>
          </a:p>
          <a:p>
            <a:pPr algn="ctr">
              <a:lnSpc>
                <a:spcPts val="3417"/>
              </a:lnSpc>
              <a:spcBef>
                <a:spcPct val="0"/>
              </a:spcBef>
            </a:pPr>
            <a:endParaRPr lang="en-US" sz="2441">
              <a:solidFill>
                <a:srgbClr val="000000"/>
              </a:solidFill>
              <a:latin typeface="Georgia Pro Bold"/>
            </a:endParaRPr>
          </a:p>
        </p:txBody>
      </p:sp>
      <p:sp>
        <p:nvSpPr>
          <p:cNvPr id="21" name="TextBox 21"/>
          <p:cNvSpPr txBox="1"/>
          <p:nvPr/>
        </p:nvSpPr>
        <p:spPr>
          <a:xfrm>
            <a:off x="2621802" y="2072858"/>
            <a:ext cx="13044396" cy="835175"/>
          </a:xfrm>
          <a:prstGeom prst="rect">
            <a:avLst/>
          </a:prstGeom>
        </p:spPr>
        <p:txBody>
          <a:bodyPr lIns="0" tIns="0" rIns="0" bIns="0" rtlCol="0" anchor="t">
            <a:spAutoFit/>
          </a:bodyPr>
          <a:lstStyle/>
          <a:p>
            <a:pPr algn="ctr">
              <a:lnSpc>
                <a:spcPts val="3316"/>
              </a:lnSpc>
            </a:pPr>
            <a:r>
              <a:rPr lang="en-US" sz="2369">
                <a:solidFill>
                  <a:srgbClr val="000000"/>
                </a:solidFill>
                <a:latin typeface="Georgia Pro"/>
              </a:rPr>
              <a:t>Images sampled at different points in time  for the same geographical location</a:t>
            </a:r>
          </a:p>
          <a:p>
            <a:pPr algn="ctr">
              <a:lnSpc>
                <a:spcPts val="3316"/>
              </a:lnSpc>
              <a:spcBef>
                <a:spcPct val="0"/>
              </a:spcBef>
            </a:pPr>
            <a:r>
              <a:rPr lang="en-US" sz="2369">
                <a:solidFill>
                  <a:srgbClr val="000000"/>
                </a:solidFill>
                <a:latin typeface="Georgia Pro Bold"/>
              </a:rPr>
              <a:t>SITS : Satellite Image</a:t>
            </a:r>
            <a:r>
              <a:rPr lang="en-US" sz="2369">
                <a:solidFill>
                  <a:srgbClr val="000000"/>
                </a:solidFill>
                <a:latin typeface="Georgia Pro"/>
              </a:rPr>
              <a:t> </a:t>
            </a:r>
            <a:r>
              <a:rPr lang="en-US" sz="2369">
                <a:solidFill>
                  <a:srgbClr val="000000"/>
                </a:solidFill>
                <a:latin typeface="Georgia Pro Bold"/>
              </a:rPr>
              <a:t>Time-Series</a:t>
            </a:r>
          </a:p>
        </p:txBody>
      </p:sp>
      <p:sp>
        <p:nvSpPr>
          <p:cNvPr id="22" name="TextBox 22"/>
          <p:cNvSpPr txBox="1"/>
          <p:nvPr/>
        </p:nvSpPr>
        <p:spPr>
          <a:xfrm>
            <a:off x="6169572" y="4695048"/>
            <a:ext cx="6068613" cy="3273949"/>
          </a:xfrm>
          <a:prstGeom prst="rect">
            <a:avLst/>
          </a:prstGeom>
        </p:spPr>
        <p:txBody>
          <a:bodyPr lIns="0" tIns="0" rIns="0" bIns="0" rtlCol="0" anchor="t">
            <a:spAutoFit/>
          </a:bodyPr>
          <a:lstStyle/>
          <a:p>
            <a:pPr algn="ctr">
              <a:lnSpc>
                <a:spcPts val="3753"/>
              </a:lnSpc>
            </a:pPr>
            <a:r>
              <a:rPr lang="en-US" sz="2681">
                <a:solidFill>
                  <a:srgbClr val="000000"/>
                </a:solidFill>
                <a:latin typeface="Georgia Pro Bold"/>
              </a:rPr>
              <a:t>Improved Discrimination</a:t>
            </a:r>
          </a:p>
          <a:p>
            <a:pPr algn="ctr">
              <a:lnSpc>
                <a:spcPts val="3753"/>
              </a:lnSpc>
            </a:pPr>
            <a:r>
              <a:rPr lang="en-US" sz="2681">
                <a:solidFill>
                  <a:srgbClr val="000000"/>
                </a:solidFill>
                <a:latin typeface="Georgia Pro Bold"/>
              </a:rPr>
              <a:t> </a:t>
            </a:r>
            <a:r>
              <a:rPr lang="en-US" sz="2681">
                <a:solidFill>
                  <a:srgbClr val="000000"/>
                </a:solidFill>
                <a:latin typeface="Georgia Pro"/>
              </a:rPr>
              <a:t>The model can learn to distinguish land cover types based on their visual &amp; phenological changes</a:t>
            </a:r>
          </a:p>
          <a:p>
            <a:pPr algn="ctr">
              <a:lnSpc>
                <a:spcPts val="3753"/>
              </a:lnSpc>
            </a:pPr>
            <a:r>
              <a:rPr lang="en-US" sz="2681">
                <a:solidFill>
                  <a:srgbClr val="000000"/>
                </a:solidFill>
                <a:latin typeface="Georgia Pro"/>
              </a:rPr>
              <a:t> </a:t>
            </a:r>
          </a:p>
          <a:p>
            <a:pPr algn="ctr">
              <a:lnSpc>
                <a:spcPts val="3753"/>
              </a:lnSpc>
            </a:pPr>
            <a:endParaRPr lang="en-US" sz="2681">
              <a:solidFill>
                <a:srgbClr val="000000"/>
              </a:solidFill>
              <a:latin typeface="Georgia Pro"/>
            </a:endParaRPr>
          </a:p>
          <a:p>
            <a:pPr algn="ctr">
              <a:lnSpc>
                <a:spcPts val="3753"/>
              </a:lnSpc>
              <a:spcBef>
                <a:spcPct val="0"/>
              </a:spcBef>
            </a:pPr>
            <a:endParaRPr lang="en-US" sz="2681">
              <a:solidFill>
                <a:srgbClr val="000000"/>
              </a:solidFill>
              <a:latin typeface="Georgia Pro"/>
            </a:endParaRPr>
          </a:p>
        </p:txBody>
      </p:sp>
      <p:grpSp>
        <p:nvGrpSpPr>
          <p:cNvPr id="23" name="Group 23"/>
          <p:cNvGrpSpPr/>
          <p:nvPr/>
        </p:nvGrpSpPr>
        <p:grpSpPr>
          <a:xfrm>
            <a:off x="12560444" y="3265843"/>
            <a:ext cx="5317767" cy="531776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2628528" y="3321662"/>
            <a:ext cx="5181601" cy="518160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2400110" y="3718214"/>
            <a:ext cx="6008214" cy="3248958"/>
          </a:xfrm>
          <a:prstGeom prst="rect">
            <a:avLst/>
          </a:prstGeom>
        </p:spPr>
        <p:txBody>
          <a:bodyPr lIns="0" tIns="0" rIns="0" bIns="0" rtlCol="0" anchor="t">
            <a:spAutoFit/>
          </a:bodyPr>
          <a:lstStyle/>
          <a:p>
            <a:pPr algn="ctr">
              <a:lnSpc>
                <a:spcPts val="3724"/>
              </a:lnSpc>
            </a:pPr>
            <a:endParaRPr/>
          </a:p>
          <a:p>
            <a:pPr algn="ctr">
              <a:lnSpc>
                <a:spcPts val="3724"/>
              </a:lnSpc>
            </a:pPr>
            <a:r>
              <a:rPr lang="en-US" sz="2660">
                <a:solidFill>
                  <a:srgbClr val="000000"/>
                </a:solidFill>
                <a:latin typeface="Georgia Pro"/>
              </a:rPr>
              <a:t> </a:t>
            </a:r>
          </a:p>
          <a:p>
            <a:pPr algn="ctr">
              <a:lnSpc>
                <a:spcPts val="3724"/>
              </a:lnSpc>
            </a:pPr>
            <a:r>
              <a:rPr lang="en-US" sz="2660">
                <a:solidFill>
                  <a:srgbClr val="000000"/>
                </a:solidFill>
                <a:latin typeface="Georgia Pro Bold"/>
              </a:rPr>
              <a:t>Improved Generalizability</a:t>
            </a:r>
          </a:p>
          <a:p>
            <a:pPr algn="ctr">
              <a:lnSpc>
                <a:spcPts val="3724"/>
              </a:lnSpc>
              <a:spcBef>
                <a:spcPct val="0"/>
              </a:spcBef>
            </a:pPr>
            <a:r>
              <a:rPr lang="en-US" sz="2660">
                <a:solidFill>
                  <a:srgbClr val="000000"/>
                </a:solidFill>
                <a:latin typeface="Georgia Pro"/>
              </a:rPr>
              <a:t> Captures the dynamic nature of land cover and becomes less susceptible to variations solely due to seasonal changes within a domain.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sp>
      <p:grpSp>
        <p:nvGrpSpPr>
          <p:cNvPr id="3" name="Group 3"/>
          <p:cNvGrpSpPr/>
          <p:nvPr/>
        </p:nvGrpSpPr>
        <p:grpSpPr>
          <a:xfrm>
            <a:off x="0" y="7761123"/>
            <a:ext cx="18288000" cy="4209956"/>
            <a:chOff x="0" y="0"/>
            <a:chExt cx="4816593" cy="1108795"/>
          </a:xfrm>
        </p:grpSpPr>
        <p:sp>
          <p:nvSpPr>
            <p:cNvPr id="4" name="Freeform 4"/>
            <p:cNvSpPr/>
            <p:nvPr/>
          </p:nvSpPr>
          <p:spPr>
            <a:xfrm>
              <a:off x="0" y="0"/>
              <a:ext cx="4816592" cy="1108795"/>
            </a:xfrm>
            <a:custGeom>
              <a:avLst/>
              <a:gdLst/>
              <a:ahLst/>
              <a:cxnLst/>
              <a:rect l="l" t="t" r="r" b="b"/>
              <a:pathLst>
                <a:path w="4816592" h="1108795">
                  <a:moveTo>
                    <a:pt x="21590" y="0"/>
                  </a:moveTo>
                  <a:lnTo>
                    <a:pt x="4795002" y="0"/>
                  </a:lnTo>
                  <a:cubicBezTo>
                    <a:pt x="4800728" y="0"/>
                    <a:pt x="4806220" y="2275"/>
                    <a:pt x="4810269" y="6324"/>
                  </a:cubicBezTo>
                  <a:cubicBezTo>
                    <a:pt x="4814318" y="10372"/>
                    <a:pt x="4816592" y="15864"/>
                    <a:pt x="4816592" y="21590"/>
                  </a:cubicBezTo>
                  <a:lnTo>
                    <a:pt x="4816592" y="1087205"/>
                  </a:lnTo>
                  <a:cubicBezTo>
                    <a:pt x="4816592" y="1099129"/>
                    <a:pt x="4806926" y="1108795"/>
                    <a:pt x="4795002" y="1108795"/>
                  </a:cubicBezTo>
                  <a:lnTo>
                    <a:pt x="21590" y="1108795"/>
                  </a:lnTo>
                  <a:cubicBezTo>
                    <a:pt x="15864" y="1108795"/>
                    <a:pt x="10372" y="1106520"/>
                    <a:pt x="6324" y="1102471"/>
                  </a:cubicBezTo>
                  <a:cubicBezTo>
                    <a:pt x="2275" y="1098422"/>
                    <a:pt x="0" y="1092931"/>
                    <a:pt x="0" y="1087205"/>
                  </a:cubicBezTo>
                  <a:lnTo>
                    <a:pt x="0" y="21590"/>
                  </a:lnTo>
                  <a:cubicBezTo>
                    <a:pt x="0" y="9666"/>
                    <a:pt x="9666" y="0"/>
                    <a:pt x="21590" y="0"/>
                  </a:cubicBezTo>
                  <a:close/>
                </a:path>
              </a:pathLst>
            </a:custGeom>
            <a:gradFill rotWithShape="1">
              <a:gsLst>
                <a:gs pos="0">
                  <a:srgbClr val="000000">
                    <a:alpha val="100000"/>
                  </a:srgbClr>
                </a:gs>
                <a:gs pos="100000">
                  <a:srgbClr val="3533CD">
                    <a:alpha val="100000"/>
                  </a:srgbClr>
                </a:gs>
              </a:gsLst>
              <a:lin ang="0"/>
            </a:gradFill>
          </p:spPr>
        </p:sp>
        <p:sp>
          <p:nvSpPr>
            <p:cNvPr id="5" name="TextBox 5"/>
            <p:cNvSpPr txBox="1"/>
            <p:nvPr/>
          </p:nvSpPr>
          <p:spPr>
            <a:xfrm>
              <a:off x="0" y="-47625"/>
              <a:ext cx="4816593" cy="115642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028700" y="1206911"/>
            <a:ext cx="5510832" cy="3440530"/>
          </a:xfrm>
          <a:custGeom>
            <a:avLst/>
            <a:gdLst/>
            <a:ahLst/>
            <a:cxnLst/>
            <a:rect l="l" t="t" r="r" b="b"/>
            <a:pathLst>
              <a:path w="5510832" h="3440530">
                <a:moveTo>
                  <a:pt x="0" y="0"/>
                </a:moveTo>
                <a:lnTo>
                  <a:pt x="5510832" y="0"/>
                </a:lnTo>
                <a:lnTo>
                  <a:pt x="5510832" y="3440531"/>
                </a:lnTo>
                <a:lnTo>
                  <a:pt x="0" y="3440531"/>
                </a:lnTo>
                <a:lnTo>
                  <a:pt x="0" y="0"/>
                </a:lnTo>
                <a:close/>
              </a:path>
            </a:pathLst>
          </a:custGeom>
          <a:blipFill>
            <a:blip r:embed="rId4"/>
            <a:stretch>
              <a:fillRect/>
            </a:stretch>
          </a:blipFill>
        </p:spPr>
      </p:sp>
      <p:sp>
        <p:nvSpPr>
          <p:cNvPr id="7" name="Freeform 7"/>
          <p:cNvSpPr/>
          <p:nvPr/>
        </p:nvSpPr>
        <p:spPr>
          <a:xfrm>
            <a:off x="1072297" y="5686384"/>
            <a:ext cx="5423639" cy="3372088"/>
          </a:xfrm>
          <a:custGeom>
            <a:avLst/>
            <a:gdLst/>
            <a:ahLst/>
            <a:cxnLst/>
            <a:rect l="l" t="t" r="r" b="b"/>
            <a:pathLst>
              <a:path w="5423639" h="3372088">
                <a:moveTo>
                  <a:pt x="0" y="0"/>
                </a:moveTo>
                <a:lnTo>
                  <a:pt x="5423638" y="0"/>
                </a:lnTo>
                <a:lnTo>
                  <a:pt x="5423638" y="3372088"/>
                </a:lnTo>
                <a:lnTo>
                  <a:pt x="0" y="3372088"/>
                </a:lnTo>
                <a:lnTo>
                  <a:pt x="0" y="0"/>
                </a:lnTo>
                <a:close/>
              </a:path>
            </a:pathLst>
          </a:custGeom>
          <a:blipFill>
            <a:blip r:embed="rId5"/>
            <a:stretch>
              <a:fillRect/>
            </a:stretch>
          </a:blipFill>
        </p:spPr>
      </p:sp>
      <p:sp>
        <p:nvSpPr>
          <p:cNvPr id="8" name="Freeform 8"/>
          <p:cNvSpPr/>
          <p:nvPr/>
        </p:nvSpPr>
        <p:spPr>
          <a:xfrm>
            <a:off x="7975545" y="1206911"/>
            <a:ext cx="4054841" cy="4054841"/>
          </a:xfrm>
          <a:custGeom>
            <a:avLst/>
            <a:gdLst/>
            <a:ahLst/>
            <a:cxnLst/>
            <a:rect l="l" t="t" r="r" b="b"/>
            <a:pathLst>
              <a:path w="4054841" h="4054841">
                <a:moveTo>
                  <a:pt x="0" y="0"/>
                </a:moveTo>
                <a:lnTo>
                  <a:pt x="4054841" y="0"/>
                </a:lnTo>
                <a:lnTo>
                  <a:pt x="4054841" y="4054841"/>
                </a:lnTo>
                <a:lnTo>
                  <a:pt x="0" y="4054841"/>
                </a:lnTo>
                <a:lnTo>
                  <a:pt x="0" y="0"/>
                </a:lnTo>
                <a:close/>
              </a:path>
            </a:pathLst>
          </a:custGeom>
          <a:blipFill>
            <a:blip r:embed="rId6"/>
            <a:stretch>
              <a:fillRect/>
            </a:stretch>
          </a:blipFill>
        </p:spPr>
      </p:sp>
      <p:sp>
        <p:nvSpPr>
          <p:cNvPr id="9" name="Freeform 9"/>
          <p:cNvSpPr/>
          <p:nvPr/>
        </p:nvSpPr>
        <p:spPr>
          <a:xfrm>
            <a:off x="9144000" y="1907197"/>
            <a:ext cx="4363028" cy="4363028"/>
          </a:xfrm>
          <a:custGeom>
            <a:avLst/>
            <a:gdLst/>
            <a:ahLst/>
            <a:cxnLst/>
            <a:rect l="l" t="t" r="r" b="b"/>
            <a:pathLst>
              <a:path w="4363028" h="4363028">
                <a:moveTo>
                  <a:pt x="0" y="0"/>
                </a:moveTo>
                <a:lnTo>
                  <a:pt x="4363028" y="0"/>
                </a:lnTo>
                <a:lnTo>
                  <a:pt x="4363028" y="4363028"/>
                </a:lnTo>
                <a:lnTo>
                  <a:pt x="0" y="4363028"/>
                </a:lnTo>
                <a:lnTo>
                  <a:pt x="0" y="0"/>
                </a:lnTo>
                <a:close/>
              </a:path>
            </a:pathLst>
          </a:custGeom>
          <a:blipFill>
            <a:blip r:embed="rId7"/>
            <a:stretch>
              <a:fillRect/>
            </a:stretch>
          </a:blipFill>
        </p:spPr>
      </p:sp>
      <p:sp>
        <p:nvSpPr>
          <p:cNvPr id="10" name="Freeform 10"/>
          <p:cNvSpPr/>
          <p:nvPr/>
        </p:nvSpPr>
        <p:spPr>
          <a:xfrm>
            <a:off x="10194254" y="2835335"/>
            <a:ext cx="4329396" cy="4329396"/>
          </a:xfrm>
          <a:custGeom>
            <a:avLst/>
            <a:gdLst/>
            <a:ahLst/>
            <a:cxnLst/>
            <a:rect l="l" t="t" r="r" b="b"/>
            <a:pathLst>
              <a:path w="4329396" h="4329396">
                <a:moveTo>
                  <a:pt x="0" y="0"/>
                </a:moveTo>
                <a:lnTo>
                  <a:pt x="4329396" y="0"/>
                </a:lnTo>
                <a:lnTo>
                  <a:pt x="4329396" y="4329396"/>
                </a:lnTo>
                <a:lnTo>
                  <a:pt x="0" y="4329396"/>
                </a:lnTo>
                <a:lnTo>
                  <a:pt x="0" y="0"/>
                </a:lnTo>
                <a:close/>
              </a:path>
            </a:pathLst>
          </a:custGeom>
          <a:blipFill>
            <a:blip r:embed="rId8"/>
            <a:stretch>
              <a:fillRect/>
            </a:stretch>
          </a:blipFill>
        </p:spPr>
      </p:sp>
      <p:sp>
        <p:nvSpPr>
          <p:cNvPr id="11" name="Freeform 11"/>
          <p:cNvSpPr/>
          <p:nvPr/>
        </p:nvSpPr>
        <p:spPr>
          <a:xfrm>
            <a:off x="11317489" y="3772527"/>
            <a:ext cx="3684383" cy="3684383"/>
          </a:xfrm>
          <a:custGeom>
            <a:avLst/>
            <a:gdLst/>
            <a:ahLst/>
            <a:cxnLst/>
            <a:rect l="l" t="t" r="r" b="b"/>
            <a:pathLst>
              <a:path w="3684383" h="3684383">
                <a:moveTo>
                  <a:pt x="0" y="0"/>
                </a:moveTo>
                <a:lnTo>
                  <a:pt x="3684383" y="0"/>
                </a:lnTo>
                <a:lnTo>
                  <a:pt x="3684383" y="3684383"/>
                </a:lnTo>
                <a:lnTo>
                  <a:pt x="0" y="3684383"/>
                </a:lnTo>
                <a:lnTo>
                  <a:pt x="0" y="0"/>
                </a:lnTo>
                <a:close/>
              </a:path>
            </a:pathLst>
          </a:custGeom>
          <a:blipFill>
            <a:blip r:embed="rId9"/>
            <a:stretch>
              <a:fillRect/>
            </a:stretch>
          </a:blipFill>
        </p:spPr>
      </p:sp>
      <p:sp>
        <p:nvSpPr>
          <p:cNvPr id="12" name="Freeform 12"/>
          <p:cNvSpPr/>
          <p:nvPr/>
        </p:nvSpPr>
        <p:spPr>
          <a:xfrm>
            <a:off x="12343304" y="4647442"/>
            <a:ext cx="4360692" cy="4360692"/>
          </a:xfrm>
          <a:custGeom>
            <a:avLst/>
            <a:gdLst/>
            <a:ahLst/>
            <a:cxnLst/>
            <a:rect l="l" t="t" r="r" b="b"/>
            <a:pathLst>
              <a:path w="4360692" h="4360692">
                <a:moveTo>
                  <a:pt x="0" y="0"/>
                </a:moveTo>
                <a:lnTo>
                  <a:pt x="4360692" y="0"/>
                </a:lnTo>
                <a:lnTo>
                  <a:pt x="4360692" y="4360691"/>
                </a:lnTo>
                <a:lnTo>
                  <a:pt x="0" y="4360691"/>
                </a:lnTo>
                <a:lnTo>
                  <a:pt x="0" y="0"/>
                </a:lnTo>
                <a:close/>
              </a:path>
            </a:pathLst>
          </a:custGeom>
          <a:blipFill>
            <a:blip r:embed="rId10"/>
            <a:stretch>
              <a:fillRect/>
            </a:stretch>
          </a:blipFill>
        </p:spPr>
      </p:sp>
      <p:sp>
        <p:nvSpPr>
          <p:cNvPr id="13" name="TextBox 13"/>
          <p:cNvSpPr txBox="1"/>
          <p:nvPr/>
        </p:nvSpPr>
        <p:spPr>
          <a:xfrm>
            <a:off x="4842049" y="206298"/>
            <a:ext cx="8603903" cy="822402"/>
          </a:xfrm>
          <a:prstGeom prst="rect">
            <a:avLst/>
          </a:prstGeom>
        </p:spPr>
        <p:txBody>
          <a:bodyPr lIns="0" tIns="0" rIns="0" bIns="0" rtlCol="0" anchor="t">
            <a:spAutoFit/>
          </a:bodyPr>
          <a:lstStyle/>
          <a:p>
            <a:pPr algn="ctr">
              <a:lnSpc>
                <a:spcPts val="6708"/>
              </a:lnSpc>
              <a:spcBef>
                <a:spcPct val="0"/>
              </a:spcBef>
            </a:pPr>
            <a:r>
              <a:rPr lang="en-US" sz="4792">
                <a:solidFill>
                  <a:srgbClr val="004AAD"/>
                </a:solidFill>
                <a:latin typeface="League Spartan"/>
              </a:rPr>
              <a:t>MULTI TEMPORAL DATA</a:t>
            </a:r>
          </a:p>
        </p:txBody>
      </p:sp>
      <p:sp>
        <p:nvSpPr>
          <p:cNvPr id="14" name="TextBox 14"/>
          <p:cNvSpPr txBox="1"/>
          <p:nvPr/>
        </p:nvSpPr>
        <p:spPr>
          <a:xfrm>
            <a:off x="937117" y="4346635"/>
            <a:ext cx="5693998" cy="1158774"/>
          </a:xfrm>
          <a:prstGeom prst="rect">
            <a:avLst/>
          </a:prstGeom>
        </p:spPr>
        <p:txBody>
          <a:bodyPr lIns="0" tIns="0" rIns="0" bIns="0" rtlCol="0" anchor="t">
            <a:spAutoFit/>
          </a:bodyPr>
          <a:lstStyle/>
          <a:p>
            <a:pPr algn="ctr">
              <a:lnSpc>
                <a:spcPts val="3069"/>
              </a:lnSpc>
            </a:pPr>
            <a:r>
              <a:rPr lang="en-US" sz="2192">
                <a:solidFill>
                  <a:srgbClr val="000000"/>
                </a:solidFill>
                <a:latin typeface="Poppins"/>
              </a:rPr>
              <a:t> </a:t>
            </a:r>
          </a:p>
          <a:p>
            <a:pPr algn="ctr">
              <a:lnSpc>
                <a:spcPts val="3069"/>
              </a:lnSpc>
            </a:pPr>
            <a:r>
              <a:rPr lang="en-US" sz="2192">
                <a:solidFill>
                  <a:srgbClr val="000000"/>
                </a:solidFill>
                <a:latin typeface="Poppins Bold"/>
              </a:rPr>
              <a:t>Prevents Misclassification due to </a:t>
            </a:r>
          </a:p>
          <a:p>
            <a:pPr algn="ctr">
              <a:lnSpc>
                <a:spcPts val="3069"/>
              </a:lnSpc>
              <a:spcBef>
                <a:spcPct val="0"/>
              </a:spcBef>
            </a:pPr>
            <a:r>
              <a:rPr lang="en-US" sz="2192">
                <a:solidFill>
                  <a:srgbClr val="000000"/>
                </a:solidFill>
                <a:latin typeface="Poppins Bold"/>
              </a:rPr>
              <a:t>sudden temporal variations</a:t>
            </a:r>
          </a:p>
        </p:txBody>
      </p:sp>
      <p:sp>
        <p:nvSpPr>
          <p:cNvPr id="15" name="TextBox 15"/>
          <p:cNvSpPr txBox="1"/>
          <p:nvPr/>
        </p:nvSpPr>
        <p:spPr>
          <a:xfrm>
            <a:off x="1028700" y="8707327"/>
            <a:ext cx="5693998" cy="1158774"/>
          </a:xfrm>
          <a:prstGeom prst="rect">
            <a:avLst/>
          </a:prstGeom>
        </p:spPr>
        <p:txBody>
          <a:bodyPr lIns="0" tIns="0" rIns="0" bIns="0" rtlCol="0" anchor="t">
            <a:spAutoFit/>
          </a:bodyPr>
          <a:lstStyle/>
          <a:p>
            <a:pPr algn="ctr">
              <a:lnSpc>
                <a:spcPts val="3069"/>
              </a:lnSpc>
            </a:pPr>
            <a:r>
              <a:rPr lang="en-US" sz="2192">
                <a:solidFill>
                  <a:srgbClr val="FFFFFF"/>
                </a:solidFill>
                <a:latin typeface="Poppins"/>
              </a:rPr>
              <a:t> </a:t>
            </a:r>
          </a:p>
          <a:p>
            <a:pPr algn="ctr">
              <a:lnSpc>
                <a:spcPts val="3069"/>
              </a:lnSpc>
              <a:spcBef>
                <a:spcPct val="0"/>
              </a:spcBef>
            </a:pPr>
            <a:r>
              <a:rPr lang="en-US" sz="2192">
                <a:solidFill>
                  <a:srgbClr val="FFFFFF"/>
                </a:solidFill>
                <a:latin typeface="Poppins Bold"/>
              </a:rPr>
              <a:t>Accounts for gradual permanent geographical/climatic shifts</a:t>
            </a:r>
          </a:p>
        </p:txBody>
      </p:sp>
      <p:sp>
        <p:nvSpPr>
          <p:cNvPr id="16" name="TextBox 16"/>
          <p:cNvSpPr txBox="1"/>
          <p:nvPr/>
        </p:nvSpPr>
        <p:spPr>
          <a:xfrm>
            <a:off x="7155966" y="7580735"/>
            <a:ext cx="5693998" cy="1158774"/>
          </a:xfrm>
          <a:prstGeom prst="rect">
            <a:avLst/>
          </a:prstGeom>
        </p:spPr>
        <p:txBody>
          <a:bodyPr lIns="0" tIns="0" rIns="0" bIns="0" rtlCol="0" anchor="t">
            <a:spAutoFit/>
          </a:bodyPr>
          <a:lstStyle/>
          <a:p>
            <a:pPr algn="ctr">
              <a:lnSpc>
                <a:spcPts val="3069"/>
              </a:lnSpc>
            </a:pPr>
            <a:r>
              <a:rPr lang="en-US" sz="2192">
                <a:solidFill>
                  <a:srgbClr val="FFFFFF"/>
                </a:solidFill>
                <a:latin typeface="Poppins"/>
              </a:rPr>
              <a:t> </a:t>
            </a:r>
          </a:p>
          <a:p>
            <a:pPr algn="ctr">
              <a:lnSpc>
                <a:spcPts val="3069"/>
              </a:lnSpc>
              <a:spcBef>
                <a:spcPct val="0"/>
              </a:spcBef>
            </a:pPr>
            <a:r>
              <a:rPr lang="en-US" sz="2192">
                <a:solidFill>
                  <a:srgbClr val="FFFFFF"/>
                </a:solidFill>
                <a:latin typeface="Poppins Bold"/>
              </a:rPr>
              <a:t>Time Series Satellite Images of a rainwater forest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sp>
      <p:grpSp>
        <p:nvGrpSpPr>
          <p:cNvPr id="3" name="Group 3"/>
          <p:cNvGrpSpPr/>
          <p:nvPr/>
        </p:nvGrpSpPr>
        <p:grpSpPr>
          <a:xfrm rot="-5400000">
            <a:off x="8396904" y="1534344"/>
            <a:ext cx="18288000" cy="6397984"/>
            <a:chOff x="0" y="0"/>
            <a:chExt cx="4816593" cy="1685066"/>
          </a:xfrm>
        </p:grpSpPr>
        <p:sp>
          <p:nvSpPr>
            <p:cNvPr id="4" name="Freeform 4"/>
            <p:cNvSpPr/>
            <p:nvPr/>
          </p:nvSpPr>
          <p:spPr>
            <a:xfrm>
              <a:off x="0" y="0"/>
              <a:ext cx="4816592" cy="1685066"/>
            </a:xfrm>
            <a:custGeom>
              <a:avLst/>
              <a:gdLst/>
              <a:ahLst/>
              <a:cxnLst/>
              <a:rect l="l" t="t" r="r" b="b"/>
              <a:pathLst>
                <a:path w="4816592" h="1685066">
                  <a:moveTo>
                    <a:pt x="21590" y="0"/>
                  </a:moveTo>
                  <a:lnTo>
                    <a:pt x="4795002" y="0"/>
                  </a:lnTo>
                  <a:cubicBezTo>
                    <a:pt x="4800728" y="0"/>
                    <a:pt x="4806220" y="2275"/>
                    <a:pt x="4810269" y="6324"/>
                  </a:cubicBezTo>
                  <a:cubicBezTo>
                    <a:pt x="4814318" y="10372"/>
                    <a:pt x="4816592" y="15864"/>
                    <a:pt x="4816592" y="21590"/>
                  </a:cubicBezTo>
                  <a:lnTo>
                    <a:pt x="4816592" y="1663476"/>
                  </a:lnTo>
                  <a:cubicBezTo>
                    <a:pt x="4816592" y="1675400"/>
                    <a:pt x="4806926" y="1685066"/>
                    <a:pt x="4795002" y="1685066"/>
                  </a:cubicBezTo>
                  <a:lnTo>
                    <a:pt x="21590" y="1685066"/>
                  </a:lnTo>
                  <a:cubicBezTo>
                    <a:pt x="9666" y="1685066"/>
                    <a:pt x="0" y="1675400"/>
                    <a:pt x="0" y="1663476"/>
                  </a:cubicBezTo>
                  <a:lnTo>
                    <a:pt x="0" y="21590"/>
                  </a:lnTo>
                  <a:cubicBezTo>
                    <a:pt x="0" y="9666"/>
                    <a:pt x="9666" y="0"/>
                    <a:pt x="21590" y="0"/>
                  </a:cubicBezTo>
                  <a:close/>
                </a:path>
              </a:pathLst>
            </a:custGeom>
            <a:gradFill rotWithShape="1">
              <a:gsLst>
                <a:gs pos="0">
                  <a:srgbClr val="000000">
                    <a:alpha val="100000"/>
                  </a:srgbClr>
                </a:gs>
                <a:gs pos="100000">
                  <a:srgbClr val="3533CD">
                    <a:alpha val="100000"/>
                  </a:srgbClr>
                </a:gs>
              </a:gsLst>
              <a:lin ang="0"/>
            </a:gradFill>
          </p:spPr>
        </p:sp>
        <p:sp>
          <p:nvSpPr>
            <p:cNvPr id="5" name="TextBox 5"/>
            <p:cNvSpPr txBox="1"/>
            <p:nvPr/>
          </p:nvSpPr>
          <p:spPr>
            <a:xfrm>
              <a:off x="0" y="-47625"/>
              <a:ext cx="4816593" cy="1732691"/>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0607226" y="2836767"/>
            <a:ext cx="7680774" cy="5193464"/>
          </a:xfrm>
          <a:custGeom>
            <a:avLst/>
            <a:gdLst/>
            <a:ahLst/>
            <a:cxnLst/>
            <a:rect l="l" t="t" r="r" b="b"/>
            <a:pathLst>
              <a:path w="7680774" h="5193464">
                <a:moveTo>
                  <a:pt x="0" y="0"/>
                </a:moveTo>
                <a:lnTo>
                  <a:pt x="7680774" y="0"/>
                </a:lnTo>
                <a:lnTo>
                  <a:pt x="7680774" y="5193464"/>
                </a:lnTo>
                <a:lnTo>
                  <a:pt x="0" y="5193464"/>
                </a:lnTo>
                <a:lnTo>
                  <a:pt x="0" y="0"/>
                </a:lnTo>
                <a:close/>
              </a:path>
            </a:pathLst>
          </a:custGeom>
          <a:blipFill>
            <a:blip r:embed="rId4"/>
            <a:stretch>
              <a:fillRect l="-8683" t="-6421" r="-8812" b="-20830"/>
            </a:stretch>
          </a:blipFill>
        </p:spPr>
      </p:sp>
      <p:sp>
        <p:nvSpPr>
          <p:cNvPr id="7" name="TextBox 7"/>
          <p:cNvSpPr txBox="1"/>
          <p:nvPr/>
        </p:nvSpPr>
        <p:spPr>
          <a:xfrm>
            <a:off x="1028700" y="1113696"/>
            <a:ext cx="7034043" cy="778698"/>
          </a:xfrm>
          <a:prstGeom prst="rect">
            <a:avLst/>
          </a:prstGeom>
        </p:spPr>
        <p:txBody>
          <a:bodyPr lIns="0" tIns="0" rIns="0" bIns="0" rtlCol="0" anchor="t">
            <a:spAutoFit/>
          </a:bodyPr>
          <a:lstStyle/>
          <a:p>
            <a:pPr>
              <a:lnSpc>
                <a:spcPts val="6386"/>
              </a:lnSpc>
              <a:spcBef>
                <a:spcPct val="0"/>
              </a:spcBef>
            </a:pPr>
            <a:r>
              <a:rPr lang="en-US" sz="4562">
                <a:solidFill>
                  <a:srgbClr val="004AAD"/>
                </a:solidFill>
                <a:latin typeface="League Spartan"/>
              </a:rPr>
              <a:t>DOMAIN ADAPTATION</a:t>
            </a:r>
          </a:p>
        </p:txBody>
      </p:sp>
      <p:sp>
        <p:nvSpPr>
          <p:cNvPr id="8" name="TextBox 8"/>
          <p:cNvSpPr txBox="1"/>
          <p:nvPr/>
        </p:nvSpPr>
        <p:spPr>
          <a:xfrm>
            <a:off x="773075" y="763630"/>
            <a:ext cx="2876659" cy="472989"/>
          </a:xfrm>
          <a:prstGeom prst="rect">
            <a:avLst/>
          </a:prstGeom>
        </p:spPr>
        <p:txBody>
          <a:bodyPr lIns="0" tIns="0" rIns="0" bIns="0" rtlCol="0" anchor="t">
            <a:spAutoFit/>
          </a:bodyPr>
          <a:lstStyle/>
          <a:p>
            <a:pPr algn="ctr">
              <a:lnSpc>
                <a:spcPts val="3854"/>
              </a:lnSpc>
              <a:spcBef>
                <a:spcPct val="0"/>
              </a:spcBef>
            </a:pPr>
            <a:r>
              <a:rPr lang="en-US" sz="2753">
                <a:solidFill>
                  <a:srgbClr val="000000"/>
                </a:solidFill>
                <a:latin typeface="Lato Bold"/>
              </a:rPr>
              <a:t>WHAT &amp; WHY</a:t>
            </a:r>
          </a:p>
        </p:txBody>
      </p:sp>
      <p:sp>
        <p:nvSpPr>
          <p:cNvPr id="9" name="TextBox 9"/>
          <p:cNvSpPr txBox="1"/>
          <p:nvPr/>
        </p:nvSpPr>
        <p:spPr>
          <a:xfrm>
            <a:off x="588852" y="2581206"/>
            <a:ext cx="9785802" cy="5325773"/>
          </a:xfrm>
          <a:prstGeom prst="rect">
            <a:avLst/>
          </a:prstGeom>
        </p:spPr>
        <p:txBody>
          <a:bodyPr lIns="0" tIns="0" rIns="0" bIns="0" rtlCol="0" anchor="t">
            <a:spAutoFit/>
          </a:bodyPr>
          <a:lstStyle/>
          <a:p>
            <a:pPr algn="just">
              <a:lnSpc>
                <a:spcPts val="3791"/>
              </a:lnSpc>
            </a:pPr>
            <a:endParaRPr/>
          </a:p>
          <a:p>
            <a:pPr algn="just">
              <a:lnSpc>
                <a:spcPts val="1027"/>
              </a:lnSpc>
            </a:pPr>
            <a:endParaRPr/>
          </a:p>
          <a:p>
            <a:pPr marL="584636" lvl="1" indent="-292318" algn="just">
              <a:lnSpc>
                <a:spcPts val="3791"/>
              </a:lnSpc>
              <a:buFont typeface="Arial"/>
              <a:buChar char="•"/>
            </a:pPr>
            <a:r>
              <a:rPr lang="en-US" sz="2707">
                <a:solidFill>
                  <a:srgbClr val="000000"/>
                </a:solidFill>
                <a:latin typeface="Georgia Pro"/>
              </a:rPr>
              <a:t>Models perform well on test data only if it comes from the same data distribution as the training data.</a:t>
            </a:r>
          </a:p>
          <a:p>
            <a:pPr algn="just">
              <a:lnSpc>
                <a:spcPts val="1228"/>
              </a:lnSpc>
            </a:pPr>
            <a:endParaRPr lang="en-US" sz="2707">
              <a:solidFill>
                <a:srgbClr val="000000"/>
              </a:solidFill>
              <a:latin typeface="Georgia Pro"/>
            </a:endParaRPr>
          </a:p>
          <a:p>
            <a:pPr marL="584636" lvl="1" indent="-292318" algn="just">
              <a:lnSpc>
                <a:spcPts val="3791"/>
              </a:lnSpc>
              <a:buFont typeface="Arial"/>
              <a:buChar char="•"/>
            </a:pPr>
            <a:r>
              <a:rPr lang="en-US" sz="2707">
                <a:solidFill>
                  <a:srgbClr val="000000"/>
                </a:solidFill>
                <a:latin typeface="Georgia Pro"/>
              </a:rPr>
              <a:t>For every new dataset -&gt; Annotate samples -&gt; Re-train model to adapt</a:t>
            </a:r>
          </a:p>
          <a:p>
            <a:pPr algn="just">
              <a:lnSpc>
                <a:spcPts val="1228"/>
              </a:lnSpc>
            </a:pPr>
            <a:endParaRPr lang="en-US" sz="2707">
              <a:solidFill>
                <a:srgbClr val="000000"/>
              </a:solidFill>
              <a:latin typeface="Georgia Pro"/>
            </a:endParaRPr>
          </a:p>
          <a:p>
            <a:pPr marL="584636" lvl="1" indent="-292318" algn="just">
              <a:lnSpc>
                <a:spcPts val="3791"/>
              </a:lnSpc>
              <a:buFont typeface="Arial"/>
              <a:buChar char="•"/>
            </a:pPr>
            <a:r>
              <a:rPr lang="en-US" sz="2707">
                <a:solidFill>
                  <a:srgbClr val="000000"/>
                </a:solidFill>
                <a:latin typeface="Georgia Pro"/>
              </a:rPr>
              <a:t>DA tries to address this problem -&gt; improve performance on target using the knowledge learned by the model from another related domain.</a:t>
            </a:r>
          </a:p>
          <a:p>
            <a:pPr algn="just">
              <a:lnSpc>
                <a:spcPts val="1228"/>
              </a:lnSpc>
            </a:pPr>
            <a:endParaRPr lang="en-US" sz="2707">
              <a:solidFill>
                <a:srgbClr val="000000"/>
              </a:solidFill>
              <a:latin typeface="Georgia Pro"/>
            </a:endParaRPr>
          </a:p>
          <a:p>
            <a:pPr marL="584636" lvl="1" indent="-292318" algn="just">
              <a:lnSpc>
                <a:spcPts val="3791"/>
              </a:lnSpc>
              <a:buFont typeface="Arial"/>
              <a:buChar char="•"/>
            </a:pPr>
            <a:r>
              <a:rPr lang="en-US" sz="2707">
                <a:solidFill>
                  <a:srgbClr val="000000"/>
                </a:solidFill>
                <a:latin typeface="Georgia Pro Bold"/>
              </a:rPr>
              <a:t>Computer Vision , Object Detection , Instance Segmentation , Classification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sp>
      <p:grpSp>
        <p:nvGrpSpPr>
          <p:cNvPr id="3" name="Group 3"/>
          <p:cNvGrpSpPr/>
          <p:nvPr/>
        </p:nvGrpSpPr>
        <p:grpSpPr>
          <a:xfrm>
            <a:off x="0" y="6512822"/>
            <a:ext cx="18288000" cy="4209956"/>
            <a:chOff x="0" y="0"/>
            <a:chExt cx="4816593" cy="1108795"/>
          </a:xfrm>
        </p:grpSpPr>
        <p:sp>
          <p:nvSpPr>
            <p:cNvPr id="4" name="Freeform 4"/>
            <p:cNvSpPr/>
            <p:nvPr/>
          </p:nvSpPr>
          <p:spPr>
            <a:xfrm>
              <a:off x="0" y="0"/>
              <a:ext cx="4816592" cy="1108795"/>
            </a:xfrm>
            <a:custGeom>
              <a:avLst/>
              <a:gdLst/>
              <a:ahLst/>
              <a:cxnLst/>
              <a:rect l="l" t="t" r="r" b="b"/>
              <a:pathLst>
                <a:path w="4816592" h="1108795">
                  <a:moveTo>
                    <a:pt x="21590" y="0"/>
                  </a:moveTo>
                  <a:lnTo>
                    <a:pt x="4795002" y="0"/>
                  </a:lnTo>
                  <a:cubicBezTo>
                    <a:pt x="4800728" y="0"/>
                    <a:pt x="4806220" y="2275"/>
                    <a:pt x="4810269" y="6324"/>
                  </a:cubicBezTo>
                  <a:cubicBezTo>
                    <a:pt x="4814318" y="10372"/>
                    <a:pt x="4816592" y="15864"/>
                    <a:pt x="4816592" y="21590"/>
                  </a:cubicBezTo>
                  <a:lnTo>
                    <a:pt x="4816592" y="1087205"/>
                  </a:lnTo>
                  <a:cubicBezTo>
                    <a:pt x="4816592" y="1099129"/>
                    <a:pt x="4806926" y="1108795"/>
                    <a:pt x="4795002" y="1108795"/>
                  </a:cubicBezTo>
                  <a:lnTo>
                    <a:pt x="21590" y="1108795"/>
                  </a:lnTo>
                  <a:cubicBezTo>
                    <a:pt x="15864" y="1108795"/>
                    <a:pt x="10372" y="1106520"/>
                    <a:pt x="6324" y="1102471"/>
                  </a:cubicBezTo>
                  <a:cubicBezTo>
                    <a:pt x="2275" y="1098422"/>
                    <a:pt x="0" y="1092931"/>
                    <a:pt x="0" y="1087205"/>
                  </a:cubicBezTo>
                  <a:lnTo>
                    <a:pt x="0" y="21590"/>
                  </a:lnTo>
                  <a:cubicBezTo>
                    <a:pt x="0" y="9666"/>
                    <a:pt x="9666" y="0"/>
                    <a:pt x="21590" y="0"/>
                  </a:cubicBezTo>
                  <a:close/>
                </a:path>
              </a:pathLst>
            </a:custGeom>
            <a:gradFill rotWithShape="1">
              <a:gsLst>
                <a:gs pos="0">
                  <a:srgbClr val="000000">
                    <a:alpha val="100000"/>
                  </a:srgbClr>
                </a:gs>
                <a:gs pos="100000">
                  <a:srgbClr val="3533CD">
                    <a:alpha val="100000"/>
                  </a:srgbClr>
                </a:gs>
              </a:gsLst>
              <a:lin ang="0"/>
            </a:gradFill>
          </p:spPr>
        </p:sp>
        <p:sp>
          <p:nvSpPr>
            <p:cNvPr id="5" name="TextBox 5"/>
            <p:cNvSpPr txBox="1"/>
            <p:nvPr/>
          </p:nvSpPr>
          <p:spPr>
            <a:xfrm>
              <a:off x="0" y="-47625"/>
              <a:ext cx="4816593" cy="115642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638538" y="5797058"/>
            <a:ext cx="7505462" cy="4091092"/>
          </a:xfrm>
          <a:custGeom>
            <a:avLst/>
            <a:gdLst/>
            <a:ahLst/>
            <a:cxnLst/>
            <a:rect l="l" t="t" r="r" b="b"/>
            <a:pathLst>
              <a:path w="7505462" h="4091092">
                <a:moveTo>
                  <a:pt x="0" y="0"/>
                </a:moveTo>
                <a:lnTo>
                  <a:pt x="7505462" y="0"/>
                </a:lnTo>
                <a:lnTo>
                  <a:pt x="7505462" y="4091093"/>
                </a:lnTo>
                <a:lnTo>
                  <a:pt x="0" y="4091093"/>
                </a:lnTo>
                <a:lnTo>
                  <a:pt x="0" y="0"/>
                </a:lnTo>
                <a:close/>
              </a:path>
            </a:pathLst>
          </a:custGeom>
          <a:blipFill>
            <a:blip r:embed="rId4"/>
            <a:stretch>
              <a:fillRect/>
            </a:stretch>
          </a:blipFill>
        </p:spPr>
      </p:sp>
      <p:sp>
        <p:nvSpPr>
          <p:cNvPr id="7" name="TextBox 7"/>
          <p:cNvSpPr txBox="1"/>
          <p:nvPr/>
        </p:nvSpPr>
        <p:spPr>
          <a:xfrm>
            <a:off x="1002601" y="513374"/>
            <a:ext cx="10773625" cy="925878"/>
          </a:xfrm>
          <a:prstGeom prst="rect">
            <a:avLst/>
          </a:prstGeom>
        </p:spPr>
        <p:txBody>
          <a:bodyPr lIns="0" tIns="0" rIns="0" bIns="0" rtlCol="0" anchor="t">
            <a:spAutoFit/>
          </a:bodyPr>
          <a:lstStyle/>
          <a:p>
            <a:pPr algn="ctr">
              <a:lnSpc>
                <a:spcPts val="7575"/>
              </a:lnSpc>
              <a:spcBef>
                <a:spcPct val="0"/>
              </a:spcBef>
            </a:pPr>
            <a:r>
              <a:rPr lang="en-US" sz="5411">
                <a:solidFill>
                  <a:srgbClr val="004AAD"/>
                </a:solidFill>
                <a:latin typeface="League Spartan"/>
              </a:rPr>
              <a:t>DATASET : CHARACTERISTICS</a:t>
            </a:r>
          </a:p>
        </p:txBody>
      </p:sp>
      <p:sp>
        <p:nvSpPr>
          <p:cNvPr id="8" name="TextBox 8"/>
          <p:cNvSpPr txBox="1"/>
          <p:nvPr/>
        </p:nvSpPr>
        <p:spPr>
          <a:xfrm>
            <a:off x="1028700" y="1473120"/>
            <a:ext cx="14253003" cy="4223395"/>
          </a:xfrm>
          <a:prstGeom prst="rect">
            <a:avLst/>
          </a:prstGeom>
        </p:spPr>
        <p:txBody>
          <a:bodyPr lIns="0" tIns="0" rIns="0" bIns="0" rtlCol="0" anchor="t">
            <a:spAutoFit/>
          </a:bodyPr>
          <a:lstStyle/>
          <a:p>
            <a:pPr algn="just">
              <a:lnSpc>
                <a:spcPts val="3654"/>
              </a:lnSpc>
            </a:pPr>
            <a:endParaRPr/>
          </a:p>
          <a:p>
            <a:pPr algn="just">
              <a:lnSpc>
                <a:spcPts val="990"/>
              </a:lnSpc>
            </a:pPr>
            <a:r>
              <a:rPr lang="en-US" sz="707">
                <a:solidFill>
                  <a:srgbClr val="000000"/>
                </a:solidFill>
                <a:latin typeface="Georgia Pro"/>
              </a:rPr>
              <a:t> </a:t>
            </a:r>
          </a:p>
          <a:p>
            <a:pPr marL="563638" lvl="1" indent="-281819" algn="just">
              <a:lnSpc>
                <a:spcPts val="3654"/>
              </a:lnSpc>
              <a:buFont typeface="Arial"/>
              <a:buChar char="•"/>
            </a:pPr>
            <a:r>
              <a:rPr lang="en-US" sz="2610">
                <a:solidFill>
                  <a:srgbClr val="000000"/>
                </a:solidFill>
                <a:latin typeface="Georgia Pro"/>
              </a:rPr>
              <a:t>Satellite images captured over the Indian sub-continent using Google Earth Pro software [Worldview-3 &amp; Landsat-8 satellites with 3 bands]</a:t>
            </a:r>
          </a:p>
          <a:p>
            <a:pPr marL="563638" lvl="1" indent="-281819" algn="just">
              <a:lnSpc>
                <a:spcPts val="3654"/>
              </a:lnSpc>
              <a:buFont typeface="Arial"/>
              <a:buChar char="•"/>
            </a:pPr>
            <a:r>
              <a:rPr lang="en-US" sz="2610">
                <a:solidFill>
                  <a:srgbClr val="000000"/>
                </a:solidFill>
                <a:latin typeface="Georgia Pro"/>
              </a:rPr>
              <a:t>Identify classes devoid of the seasonal changes in the land surface.</a:t>
            </a:r>
          </a:p>
          <a:p>
            <a:pPr algn="just">
              <a:lnSpc>
                <a:spcPts val="1184"/>
              </a:lnSpc>
            </a:pPr>
            <a:endParaRPr lang="en-US" sz="2610">
              <a:solidFill>
                <a:srgbClr val="000000"/>
              </a:solidFill>
              <a:latin typeface="Georgia Pro"/>
            </a:endParaRPr>
          </a:p>
          <a:p>
            <a:pPr marL="563638" lvl="1" indent="-281819" algn="just">
              <a:lnSpc>
                <a:spcPts val="3654"/>
              </a:lnSpc>
              <a:buFont typeface="Arial"/>
              <a:buChar char="•"/>
            </a:pPr>
            <a:r>
              <a:rPr lang="en-US" sz="2610">
                <a:solidFill>
                  <a:srgbClr val="000000"/>
                </a:solidFill>
                <a:latin typeface="Georgia Pro"/>
              </a:rPr>
              <a:t>Eastern India and Bangladesh : </a:t>
            </a:r>
            <a:r>
              <a:rPr lang="en-US" sz="2610">
                <a:solidFill>
                  <a:srgbClr val="000000"/>
                </a:solidFill>
                <a:latin typeface="Georgia Pro Bold"/>
              </a:rPr>
              <a:t>Eastern sub-continent</a:t>
            </a:r>
            <a:r>
              <a:rPr lang="en-US" sz="2610">
                <a:solidFill>
                  <a:srgbClr val="000000"/>
                </a:solidFill>
                <a:latin typeface="Georgia Pro"/>
              </a:rPr>
              <a:t> (ESD) [981 survey sites]</a:t>
            </a:r>
          </a:p>
          <a:p>
            <a:pPr algn="just">
              <a:lnSpc>
                <a:spcPts val="1184"/>
              </a:lnSpc>
            </a:pPr>
            <a:endParaRPr lang="en-US" sz="2610">
              <a:solidFill>
                <a:srgbClr val="000000"/>
              </a:solidFill>
              <a:latin typeface="Georgia Pro"/>
            </a:endParaRPr>
          </a:p>
          <a:p>
            <a:pPr marL="563638" lvl="1" indent="-281819" algn="just">
              <a:lnSpc>
                <a:spcPts val="3654"/>
              </a:lnSpc>
              <a:buFont typeface="Arial"/>
              <a:buChar char="•"/>
            </a:pPr>
            <a:r>
              <a:rPr lang="en-US" sz="2610">
                <a:solidFill>
                  <a:srgbClr val="000000"/>
                </a:solidFill>
                <a:latin typeface="Georgia Pro"/>
              </a:rPr>
              <a:t>Western India and Pakistan : </a:t>
            </a:r>
            <a:r>
              <a:rPr lang="en-US" sz="2610">
                <a:solidFill>
                  <a:srgbClr val="000000"/>
                </a:solidFill>
                <a:latin typeface="Georgia Pro Bold"/>
              </a:rPr>
              <a:t>Western sub-continent</a:t>
            </a:r>
            <a:r>
              <a:rPr lang="en-US" sz="2610">
                <a:solidFill>
                  <a:srgbClr val="000000"/>
                </a:solidFill>
                <a:latin typeface="Georgia Pro"/>
              </a:rPr>
              <a:t> (WSD) [1215 Survey sites]</a:t>
            </a:r>
          </a:p>
          <a:p>
            <a:pPr algn="just">
              <a:lnSpc>
                <a:spcPts val="1184"/>
              </a:lnSpc>
            </a:pPr>
            <a:endParaRPr lang="en-US" sz="2610">
              <a:solidFill>
                <a:srgbClr val="000000"/>
              </a:solidFill>
              <a:latin typeface="Georgia Pro"/>
            </a:endParaRPr>
          </a:p>
          <a:p>
            <a:pPr marL="563638" lvl="1" indent="-281819" algn="just">
              <a:lnSpc>
                <a:spcPts val="3654"/>
              </a:lnSpc>
              <a:buFont typeface="Arial"/>
              <a:buChar char="•"/>
            </a:pPr>
            <a:r>
              <a:rPr lang="en-US" sz="2610">
                <a:solidFill>
                  <a:srgbClr val="000000"/>
                </a:solidFill>
                <a:latin typeface="Georgia Pro"/>
              </a:rPr>
              <a:t>R</a:t>
            </a:r>
            <a:r>
              <a:rPr lang="en-US" sz="2610">
                <a:solidFill>
                  <a:srgbClr val="000000"/>
                </a:solidFill>
                <a:latin typeface="Georgia Pro"/>
                <a:ea typeface="Georgia Pro"/>
              </a:rPr>
              <a:t>es: 4800× 2791 × 3 patched to size 600 × 600 × 3 [ len * wid * band]</a:t>
            </a:r>
          </a:p>
          <a:p>
            <a:pPr algn="just">
              <a:lnSpc>
                <a:spcPts val="3654"/>
              </a:lnSpc>
            </a:pPr>
            <a:endParaRPr lang="en-US" sz="2610">
              <a:solidFill>
                <a:srgbClr val="000000"/>
              </a:solidFill>
              <a:latin typeface="Georgia Pro"/>
              <a:ea typeface="Georgia Pro"/>
            </a:endParaRPr>
          </a:p>
        </p:txBody>
      </p:sp>
      <p:sp>
        <p:nvSpPr>
          <p:cNvPr id="9" name="TextBox 9"/>
          <p:cNvSpPr txBox="1"/>
          <p:nvPr/>
        </p:nvSpPr>
        <p:spPr>
          <a:xfrm>
            <a:off x="9775185" y="7352339"/>
            <a:ext cx="5204261" cy="913857"/>
          </a:xfrm>
          <a:prstGeom prst="rect">
            <a:avLst/>
          </a:prstGeom>
        </p:spPr>
        <p:txBody>
          <a:bodyPr lIns="0" tIns="0" rIns="0" bIns="0" rtlCol="0" anchor="t">
            <a:spAutoFit/>
          </a:bodyPr>
          <a:lstStyle/>
          <a:p>
            <a:pPr algn="just">
              <a:lnSpc>
                <a:spcPts val="3654"/>
              </a:lnSpc>
            </a:pPr>
            <a:r>
              <a:rPr lang="en-US" sz="2610">
                <a:solidFill>
                  <a:srgbClr val="FFFFFF"/>
                </a:solidFill>
                <a:latin typeface="Georgia Pro"/>
              </a:rPr>
              <a:t>6 Land Cover Classes with 5 timeseries images of each site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790107" y="300858"/>
            <a:ext cx="7371215" cy="9685283"/>
          </a:xfrm>
          <a:custGeom>
            <a:avLst/>
            <a:gdLst/>
            <a:ahLst/>
            <a:cxnLst/>
            <a:rect l="l" t="t" r="r" b="b"/>
            <a:pathLst>
              <a:path w="7371215" h="9685283">
                <a:moveTo>
                  <a:pt x="0" y="0"/>
                </a:moveTo>
                <a:lnTo>
                  <a:pt x="7371216" y="0"/>
                </a:lnTo>
                <a:lnTo>
                  <a:pt x="7371216" y="9685284"/>
                </a:lnTo>
                <a:lnTo>
                  <a:pt x="0" y="9685284"/>
                </a:lnTo>
                <a:lnTo>
                  <a:pt x="0" y="0"/>
                </a:lnTo>
                <a:close/>
              </a:path>
            </a:pathLst>
          </a:custGeom>
          <a:blipFill>
            <a:blip r:embed="rId3"/>
            <a:stretch>
              <a:fillRect/>
            </a:stretch>
          </a:blipFill>
        </p:spPr>
      </p:sp>
      <p:sp>
        <p:nvSpPr>
          <p:cNvPr id="4" name="Freeform 4"/>
          <p:cNvSpPr/>
          <p:nvPr/>
        </p:nvSpPr>
        <p:spPr>
          <a:xfrm>
            <a:off x="9548131" y="300858"/>
            <a:ext cx="7429273" cy="9685283"/>
          </a:xfrm>
          <a:custGeom>
            <a:avLst/>
            <a:gdLst/>
            <a:ahLst/>
            <a:cxnLst/>
            <a:rect l="l" t="t" r="r" b="b"/>
            <a:pathLst>
              <a:path w="7429273" h="9685283">
                <a:moveTo>
                  <a:pt x="0" y="0"/>
                </a:moveTo>
                <a:lnTo>
                  <a:pt x="7429274" y="0"/>
                </a:lnTo>
                <a:lnTo>
                  <a:pt x="7429274" y="9685284"/>
                </a:lnTo>
                <a:lnTo>
                  <a:pt x="0" y="9685284"/>
                </a:lnTo>
                <a:lnTo>
                  <a:pt x="0" y="0"/>
                </a:lnTo>
                <a:close/>
              </a:path>
            </a:pathLst>
          </a:custGeom>
          <a:blipFill>
            <a:blip r:embed="rId4"/>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218339" y="1928198"/>
            <a:ext cx="5752203" cy="7330102"/>
            <a:chOff x="0" y="0"/>
            <a:chExt cx="1172608" cy="1494268"/>
          </a:xfrm>
        </p:grpSpPr>
        <p:sp>
          <p:nvSpPr>
            <p:cNvPr id="4" name="Freeform 4"/>
            <p:cNvSpPr/>
            <p:nvPr/>
          </p:nvSpPr>
          <p:spPr>
            <a:xfrm>
              <a:off x="0" y="0"/>
              <a:ext cx="1172608" cy="1494268"/>
            </a:xfrm>
            <a:custGeom>
              <a:avLst/>
              <a:gdLst/>
              <a:ahLst/>
              <a:cxnLst/>
              <a:rect l="l" t="t" r="r" b="b"/>
              <a:pathLst>
                <a:path w="1172608" h="1494268">
                  <a:moveTo>
                    <a:pt x="68641" y="0"/>
                  </a:moveTo>
                  <a:lnTo>
                    <a:pt x="1103967" y="0"/>
                  </a:lnTo>
                  <a:cubicBezTo>
                    <a:pt x="1122171" y="0"/>
                    <a:pt x="1139630" y="7232"/>
                    <a:pt x="1152503" y="20105"/>
                  </a:cubicBezTo>
                  <a:cubicBezTo>
                    <a:pt x="1165376" y="32977"/>
                    <a:pt x="1172608" y="50436"/>
                    <a:pt x="1172608" y="68641"/>
                  </a:cubicBezTo>
                  <a:lnTo>
                    <a:pt x="1172608" y="1425627"/>
                  </a:lnTo>
                  <a:cubicBezTo>
                    <a:pt x="1172608" y="1443832"/>
                    <a:pt x="1165376" y="1461291"/>
                    <a:pt x="1152503" y="1474164"/>
                  </a:cubicBezTo>
                  <a:cubicBezTo>
                    <a:pt x="1139630" y="1487036"/>
                    <a:pt x="1122171" y="1494268"/>
                    <a:pt x="1103967" y="1494268"/>
                  </a:cubicBezTo>
                  <a:lnTo>
                    <a:pt x="68641" y="1494268"/>
                  </a:lnTo>
                  <a:cubicBezTo>
                    <a:pt x="50436" y="1494268"/>
                    <a:pt x="32977" y="1487036"/>
                    <a:pt x="20105" y="1474164"/>
                  </a:cubicBezTo>
                  <a:cubicBezTo>
                    <a:pt x="7232" y="1461291"/>
                    <a:pt x="0" y="1443832"/>
                    <a:pt x="0" y="1425627"/>
                  </a:cubicBezTo>
                  <a:lnTo>
                    <a:pt x="0" y="68641"/>
                  </a:lnTo>
                  <a:cubicBezTo>
                    <a:pt x="0" y="50436"/>
                    <a:pt x="7232" y="32977"/>
                    <a:pt x="20105" y="20105"/>
                  </a:cubicBezTo>
                  <a:cubicBezTo>
                    <a:pt x="32977" y="7232"/>
                    <a:pt x="50436" y="0"/>
                    <a:pt x="68641" y="0"/>
                  </a:cubicBezTo>
                  <a:close/>
                </a:path>
              </a:pathLst>
            </a:custGeom>
            <a:solidFill>
              <a:srgbClr val="EAEAEA"/>
            </a:solidFill>
          </p:spPr>
        </p:sp>
        <p:sp>
          <p:nvSpPr>
            <p:cNvPr id="5" name="TextBox 5"/>
            <p:cNvSpPr txBox="1"/>
            <p:nvPr/>
          </p:nvSpPr>
          <p:spPr>
            <a:xfrm>
              <a:off x="0" y="-47625"/>
              <a:ext cx="1172608" cy="154189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292172" y="1928198"/>
            <a:ext cx="5727785" cy="7330102"/>
            <a:chOff x="0" y="0"/>
            <a:chExt cx="1172608" cy="1500638"/>
          </a:xfrm>
        </p:grpSpPr>
        <p:sp>
          <p:nvSpPr>
            <p:cNvPr id="7" name="Freeform 7"/>
            <p:cNvSpPr/>
            <p:nvPr/>
          </p:nvSpPr>
          <p:spPr>
            <a:xfrm>
              <a:off x="0" y="0"/>
              <a:ext cx="1172608" cy="1500638"/>
            </a:xfrm>
            <a:custGeom>
              <a:avLst/>
              <a:gdLst/>
              <a:ahLst/>
              <a:cxnLst/>
              <a:rect l="l" t="t" r="r" b="b"/>
              <a:pathLst>
                <a:path w="1172608" h="1500638">
                  <a:moveTo>
                    <a:pt x="68934" y="0"/>
                  </a:moveTo>
                  <a:lnTo>
                    <a:pt x="1103674" y="0"/>
                  </a:lnTo>
                  <a:cubicBezTo>
                    <a:pt x="1121956" y="0"/>
                    <a:pt x="1139490" y="7263"/>
                    <a:pt x="1152417" y="20190"/>
                  </a:cubicBezTo>
                  <a:cubicBezTo>
                    <a:pt x="1165345" y="33118"/>
                    <a:pt x="1172608" y="50651"/>
                    <a:pt x="1172608" y="68934"/>
                  </a:cubicBezTo>
                  <a:lnTo>
                    <a:pt x="1172608" y="1431704"/>
                  </a:lnTo>
                  <a:cubicBezTo>
                    <a:pt x="1172608" y="1449987"/>
                    <a:pt x="1165345" y="1467520"/>
                    <a:pt x="1152417" y="1480448"/>
                  </a:cubicBezTo>
                  <a:cubicBezTo>
                    <a:pt x="1139490" y="1493376"/>
                    <a:pt x="1121956" y="1500638"/>
                    <a:pt x="1103674" y="1500638"/>
                  </a:cubicBezTo>
                  <a:lnTo>
                    <a:pt x="68934" y="1500638"/>
                  </a:lnTo>
                  <a:cubicBezTo>
                    <a:pt x="50651" y="1500638"/>
                    <a:pt x="33118" y="1493376"/>
                    <a:pt x="20190" y="1480448"/>
                  </a:cubicBezTo>
                  <a:cubicBezTo>
                    <a:pt x="7263" y="1467520"/>
                    <a:pt x="0" y="1449987"/>
                    <a:pt x="0" y="1431704"/>
                  </a:cubicBezTo>
                  <a:lnTo>
                    <a:pt x="0" y="68934"/>
                  </a:lnTo>
                  <a:cubicBezTo>
                    <a:pt x="0" y="50651"/>
                    <a:pt x="7263" y="33118"/>
                    <a:pt x="20190" y="20190"/>
                  </a:cubicBezTo>
                  <a:cubicBezTo>
                    <a:pt x="33118" y="7263"/>
                    <a:pt x="50651" y="0"/>
                    <a:pt x="68934" y="0"/>
                  </a:cubicBezTo>
                  <a:close/>
                </a:path>
              </a:pathLst>
            </a:custGeom>
            <a:solidFill>
              <a:srgbClr val="EAEAEA"/>
            </a:solidFill>
          </p:spPr>
        </p:sp>
        <p:sp>
          <p:nvSpPr>
            <p:cNvPr id="8" name="TextBox 8"/>
            <p:cNvSpPr txBox="1"/>
            <p:nvPr/>
          </p:nvSpPr>
          <p:spPr>
            <a:xfrm>
              <a:off x="0" y="-47625"/>
              <a:ext cx="1172608" cy="154826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2343807" y="1928198"/>
            <a:ext cx="5782771" cy="7330102"/>
            <a:chOff x="0" y="0"/>
            <a:chExt cx="1172608" cy="1486370"/>
          </a:xfrm>
        </p:grpSpPr>
        <p:sp>
          <p:nvSpPr>
            <p:cNvPr id="10" name="Freeform 10"/>
            <p:cNvSpPr/>
            <p:nvPr/>
          </p:nvSpPr>
          <p:spPr>
            <a:xfrm>
              <a:off x="0" y="0"/>
              <a:ext cx="1172608" cy="1486370"/>
            </a:xfrm>
            <a:custGeom>
              <a:avLst/>
              <a:gdLst/>
              <a:ahLst/>
              <a:cxnLst/>
              <a:rect l="l" t="t" r="r" b="b"/>
              <a:pathLst>
                <a:path w="1172608" h="1486370">
                  <a:moveTo>
                    <a:pt x="68278" y="0"/>
                  </a:moveTo>
                  <a:lnTo>
                    <a:pt x="1104329" y="0"/>
                  </a:lnTo>
                  <a:cubicBezTo>
                    <a:pt x="1122438" y="0"/>
                    <a:pt x="1139805" y="7194"/>
                    <a:pt x="1152609" y="19998"/>
                  </a:cubicBezTo>
                  <a:cubicBezTo>
                    <a:pt x="1165414" y="32803"/>
                    <a:pt x="1172608" y="50170"/>
                    <a:pt x="1172608" y="68278"/>
                  </a:cubicBezTo>
                  <a:lnTo>
                    <a:pt x="1172608" y="1418091"/>
                  </a:lnTo>
                  <a:cubicBezTo>
                    <a:pt x="1172608" y="1436200"/>
                    <a:pt x="1165414" y="1453567"/>
                    <a:pt x="1152609" y="1466371"/>
                  </a:cubicBezTo>
                  <a:cubicBezTo>
                    <a:pt x="1139805" y="1479176"/>
                    <a:pt x="1122438" y="1486370"/>
                    <a:pt x="1104329" y="1486370"/>
                  </a:cubicBezTo>
                  <a:lnTo>
                    <a:pt x="68278" y="1486370"/>
                  </a:lnTo>
                  <a:cubicBezTo>
                    <a:pt x="50170" y="1486370"/>
                    <a:pt x="32803" y="1479176"/>
                    <a:pt x="19998" y="1466371"/>
                  </a:cubicBezTo>
                  <a:cubicBezTo>
                    <a:pt x="7194" y="1453567"/>
                    <a:pt x="0" y="1436200"/>
                    <a:pt x="0" y="1418091"/>
                  </a:cubicBezTo>
                  <a:lnTo>
                    <a:pt x="0" y="68278"/>
                  </a:lnTo>
                  <a:cubicBezTo>
                    <a:pt x="0" y="50170"/>
                    <a:pt x="7194" y="32803"/>
                    <a:pt x="19998" y="19998"/>
                  </a:cubicBezTo>
                  <a:cubicBezTo>
                    <a:pt x="32803" y="7194"/>
                    <a:pt x="50170" y="0"/>
                    <a:pt x="68278" y="0"/>
                  </a:cubicBezTo>
                  <a:close/>
                </a:path>
              </a:pathLst>
            </a:custGeom>
            <a:solidFill>
              <a:srgbClr val="EAEAEA"/>
            </a:solidFill>
          </p:spPr>
        </p:sp>
        <p:sp>
          <p:nvSpPr>
            <p:cNvPr id="11" name="TextBox 11"/>
            <p:cNvSpPr txBox="1"/>
            <p:nvPr/>
          </p:nvSpPr>
          <p:spPr>
            <a:xfrm>
              <a:off x="0" y="-47625"/>
              <a:ext cx="1172608" cy="153399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606854" y="1488087"/>
            <a:ext cx="2848781" cy="880221"/>
            <a:chOff x="0" y="0"/>
            <a:chExt cx="792877" cy="244984"/>
          </a:xfrm>
        </p:grpSpPr>
        <p:sp>
          <p:nvSpPr>
            <p:cNvPr id="13" name="Freeform 13"/>
            <p:cNvSpPr/>
            <p:nvPr/>
          </p:nvSpPr>
          <p:spPr>
            <a:xfrm>
              <a:off x="0" y="0"/>
              <a:ext cx="792877" cy="244984"/>
            </a:xfrm>
            <a:custGeom>
              <a:avLst/>
              <a:gdLst/>
              <a:ahLst/>
              <a:cxnLst/>
              <a:rect l="l" t="t" r="r" b="b"/>
              <a:pathLst>
                <a:path w="792877" h="244984">
                  <a:moveTo>
                    <a:pt x="48917" y="0"/>
                  </a:moveTo>
                  <a:lnTo>
                    <a:pt x="743960" y="0"/>
                  </a:lnTo>
                  <a:cubicBezTo>
                    <a:pt x="770976" y="0"/>
                    <a:pt x="792877" y="21901"/>
                    <a:pt x="792877" y="48917"/>
                  </a:cubicBezTo>
                  <a:lnTo>
                    <a:pt x="792877" y="196067"/>
                  </a:lnTo>
                  <a:cubicBezTo>
                    <a:pt x="792877" y="223083"/>
                    <a:pt x="770976" y="244984"/>
                    <a:pt x="743960" y="244984"/>
                  </a:cubicBezTo>
                  <a:lnTo>
                    <a:pt x="48917" y="244984"/>
                  </a:lnTo>
                  <a:cubicBezTo>
                    <a:pt x="21901" y="244984"/>
                    <a:pt x="0" y="223083"/>
                    <a:pt x="0" y="196067"/>
                  </a:cubicBezTo>
                  <a:lnTo>
                    <a:pt x="0" y="48917"/>
                  </a:lnTo>
                  <a:cubicBezTo>
                    <a:pt x="0" y="21901"/>
                    <a:pt x="21901" y="0"/>
                    <a:pt x="48917" y="0"/>
                  </a:cubicBezTo>
                  <a:close/>
                </a:path>
              </a:pathLst>
            </a:custGeom>
            <a:gradFill rotWithShape="1">
              <a:gsLst>
                <a:gs pos="0">
                  <a:srgbClr val="000000">
                    <a:alpha val="100000"/>
                  </a:srgbClr>
                </a:gs>
                <a:gs pos="100000">
                  <a:srgbClr val="3533CD">
                    <a:alpha val="100000"/>
                  </a:srgbClr>
                </a:gs>
              </a:gsLst>
              <a:lin ang="0"/>
            </a:gradFill>
          </p:spPr>
        </p:sp>
        <p:sp>
          <p:nvSpPr>
            <p:cNvPr id="14" name="TextBox 14"/>
            <p:cNvSpPr txBox="1"/>
            <p:nvPr/>
          </p:nvSpPr>
          <p:spPr>
            <a:xfrm>
              <a:off x="0" y="-47625"/>
              <a:ext cx="792877" cy="29260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4832706" y="1622159"/>
            <a:ext cx="553575" cy="405620"/>
          </a:xfrm>
          <a:custGeom>
            <a:avLst/>
            <a:gdLst/>
            <a:ahLst/>
            <a:cxnLst/>
            <a:rect l="l" t="t" r="r" b="b"/>
            <a:pathLst>
              <a:path w="553575" h="405620">
                <a:moveTo>
                  <a:pt x="0" y="0"/>
                </a:moveTo>
                <a:lnTo>
                  <a:pt x="553575" y="0"/>
                </a:lnTo>
                <a:lnTo>
                  <a:pt x="553575" y="405620"/>
                </a:lnTo>
                <a:lnTo>
                  <a:pt x="0" y="4056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6" name="Group 16"/>
          <p:cNvGrpSpPr/>
          <p:nvPr/>
        </p:nvGrpSpPr>
        <p:grpSpPr>
          <a:xfrm>
            <a:off x="7709852" y="1470380"/>
            <a:ext cx="2822343" cy="882601"/>
            <a:chOff x="0" y="0"/>
            <a:chExt cx="812800" cy="254178"/>
          </a:xfrm>
        </p:grpSpPr>
        <p:sp>
          <p:nvSpPr>
            <p:cNvPr id="17" name="Freeform 17"/>
            <p:cNvSpPr/>
            <p:nvPr/>
          </p:nvSpPr>
          <p:spPr>
            <a:xfrm>
              <a:off x="0" y="0"/>
              <a:ext cx="812800" cy="254178"/>
            </a:xfrm>
            <a:custGeom>
              <a:avLst/>
              <a:gdLst/>
              <a:ahLst/>
              <a:cxnLst/>
              <a:rect l="l" t="t" r="r" b="b"/>
              <a:pathLst>
                <a:path w="812800" h="254178">
                  <a:moveTo>
                    <a:pt x="49375" y="0"/>
                  </a:moveTo>
                  <a:lnTo>
                    <a:pt x="763425" y="0"/>
                  </a:lnTo>
                  <a:cubicBezTo>
                    <a:pt x="776520" y="0"/>
                    <a:pt x="789079" y="5202"/>
                    <a:pt x="798338" y="14462"/>
                  </a:cubicBezTo>
                  <a:cubicBezTo>
                    <a:pt x="807598" y="23721"/>
                    <a:pt x="812800" y="36280"/>
                    <a:pt x="812800" y="49375"/>
                  </a:cubicBezTo>
                  <a:lnTo>
                    <a:pt x="812800" y="204803"/>
                  </a:lnTo>
                  <a:cubicBezTo>
                    <a:pt x="812800" y="217898"/>
                    <a:pt x="807598" y="230457"/>
                    <a:pt x="798338" y="239717"/>
                  </a:cubicBezTo>
                  <a:cubicBezTo>
                    <a:pt x="789079" y="248976"/>
                    <a:pt x="776520" y="254178"/>
                    <a:pt x="763425" y="254178"/>
                  </a:cubicBezTo>
                  <a:lnTo>
                    <a:pt x="49375" y="254178"/>
                  </a:lnTo>
                  <a:cubicBezTo>
                    <a:pt x="22106" y="254178"/>
                    <a:pt x="0" y="232072"/>
                    <a:pt x="0" y="204803"/>
                  </a:cubicBezTo>
                  <a:lnTo>
                    <a:pt x="0" y="49375"/>
                  </a:lnTo>
                  <a:cubicBezTo>
                    <a:pt x="0" y="36280"/>
                    <a:pt x="5202" y="23721"/>
                    <a:pt x="14462" y="14462"/>
                  </a:cubicBezTo>
                  <a:cubicBezTo>
                    <a:pt x="23721" y="5202"/>
                    <a:pt x="36280" y="0"/>
                    <a:pt x="49375" y="0"/>
                  </a:cubicBezTo>
                  <a:close/>
                </a:path>
              </a:pathLst>
            </a:custGeom>
            <a:gradFill rotWithShape="1">
              <a:gsLst>
                <a:gs pos="0">
                  <a:srgbClr val="000000">
                    <a:alpha val="100000"/>
                  </a:srgbClr>
                </a:gs>
                <a:gs pos="100000">
                  <a:srgbClr val="3533CD">
                    <a:alpha val="100000"/>
                  </a:srgbClr>
                </a:gs>
              </a:gsLst>
              <a:lin ang="0"/>
            </a:gradFill>
          </p:spPr>
        </p:sp>
        <p:sp>
          <p:nvSpPr>
            <p:cNvPr id="18" name="TextBox 18"/>
            <p:cNvSpPr txBox="1"/>
            <p:nvPr/>
          </p:nvSpPr>
          <p:spPr>
            <a:xfrm>
              <a:off x="0" y="-47625"/>
              <a:ext cx="812800" cy="301803"/>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3669862" y="1488087"/>
            <a:ext cx="2814731" cy="880221"/>
            <a:chOff x="0" y="0"/>
            <a:chExt cx="812800" cy="254178"/>
          </a:xfrm>
        </p:grpSpPr>
        <p:sp>
          <p:nvSpPr>
            <p:cNvPr id="20" name="Freeform 20"/>
            <p:cNvSpPr/>
            <p:nvPr/>
          </p:nvSpPr>
          <p:spPr>
            <a:xfrm>
              <a:off x="0" y="0"/>
              <a:ext cx="812800" cy="254178"/>
            </a:xfrm>
            <a:custGeom>
              <a:avLst/>
              <a:gdLst/>
              <a:ahLst/>
              <a:cxnLst/>
              <a:rect l="l" t="t" r="r" b="b"/>
              <a:pathLst>
                <a:path w="812800" h="254178">
                  <a:moveTo>
                    <a:pt x="49509" y="0"/>
                  </a:moveTo>
                  <a:lnTo>
                    <a:pt x="763291" y="0"/>
                  </a:lnTo>
                  <a:cubicBezTo>
                    <a:pt x="790634" y="0"/>
                    <a:pt x="812800" y="22166"/>
                    <a:pt x="812800" y="49509"/>
                  </a:cubicBezTo>
                  <a:lnTo>
                    <a:pt x="812800" y="204669"/>
                  </a:lnTo>
                  <a:cubicBezTo>
                    <a:pt x="812800" y="217800"/>
                    <a:pt x="807584" y="230393"/>
                    <a:pt x="798299" y="239678"/>
                  </a:cubicBezTo>
                  <a:cubicBezTo>
                    <a:pt x="789014" y="248962"/>
                    <a:pt x="776422" y="254178"/>
                    <a:pt x="763291" y="254178"/>
                  </a:cubicBezTo>
                  <a:lnTo>
                    <a:pt x="49509" y="254178"/>
                  </a:lnTo>
                  <a:cubicBezTo>
                    <a:pt x="22166" y="254178"/>
                    <a:pt x="0" y="232012"/>
                    <a:pt x="0" y="204669"/>
                  </a:cubicBezTo>
                  <a:lnTo>
                    <a:pt x="0" y="49509"/>
                  </a:lnTo>
                  <a:cubicBezTo>
                    <a:pt x="0" y="22166"/>
                    <a:pt x="22166" y="0"/>
                    <a:pt x="49509" y="0"/>
                  </a:cubicBezTo>
                  <a:close/>
                </a:path>
              </a:pathLst>
            </a:custGeom>
            <a:gradFill rotWithShape="1">
              <a:gsLst>
                <a:gs pos="0">
                  <a:srgbClr val="000000">
                    <a:alpha val="100000"/>
                  </a:srgbClr>
                </a:gs>
                <a:gs pos="100000">
                  <a:srgbClr val="3533CD">
                    <a:alpha val="100000"/>
                  </a:srgbClr>
                </a:gs>
              </a:gsLst>
              <a:lin ang="0"/>
            </a:gradFill>
          </p:spPr>
        </p:sp>
        <p:sp>
          <p:nvSpPr>
            <p:cNvPr id="21" name="TextBox 21"/>
            <p:cNvSpPr txBox="1"/>
            <p:nvPr/>
          </p:nvSpPr>
          <p:spPr>
            <a:xfrm>
              <a:off x="0" y="-47625"/>
              <a:ext cx="812800" cy="301803"/>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283539" y="6998022"/>
            <a:ext cx="5621802" cy="2810901"/>
          </a:xfrm>
          <a:custGeom>
            <a:avLst/>
            <a:gdLst/>
            <a:ahLst/>
            <a:cxnLst/>
            <a:rect l="l" t="t" r="r" b="b"/>
            <a:pathLst>
              <a:path w="5621802" h="2810901">
                <a:moveTo>
                  <a:pt x="0" y="0"/>
                </a:moveTo>
                <a:lnTo>
                  <a:pt x="5621802" y="0"/>
                </a:lnTo>
                <a:lnTo>
                  <a:pt x="5621802" y="2810901"/>
                </a:lnTo>
                <a:lnTo>
                  <a:pt x="0" y="2810901"/>
                </a:lnTo>
                <a:lnTo>
                  <a:pt x="0" y="0"/>
                </a:lnTo>
                <a:close/>
              </a:path>
            </a:pathLst>
          </a:custGeom>
          <a:blipFill>
            <a:blip r:embed="rId5"/>
            <a:stretch>
              <a:fillRect/>
            </a:stretch>
          </a:blipFill>
        </p:spPr>
      </p:sp>
      <p:sp>
        <p:nvSpPr>
          <p:cNvPr id="23" name="Freeform 23"/>
          <p:cNvSpPr/>
          <p:nvPr/>
        </p:nvSpPr>
        <p:spPr>
          <a:xfrm>
            <a:off x="6264690" y="6998022"/>
            <a:ext cx="5784969" cy="2617311"/>
          </a:xfrm>
          <a:custGeom>
            <a:avLst/>
            <a:gdLst/>
            <a:ahLst/>
            <a:cxnLst/>
            <a:rect l="l" t="t" r="r" b="b"/>
            <a:pathLst>
              <a:path w="5784969" h="2617311">
                <a:moveTo>
                  <a:pt x="0" y="0"/>
                </a:moveTo>
                <a:lnTo>
                  <a:pt x="5784968" y="0"/>
                </a:lnTo>
                <a:lnTo>
                  <a:pt x="5784968" y="2617310"/>
                </a:lnTo>
                <a:lnTo>
                  <a:pt x="0" y="2617310"/>
                </a:lnTo>
                <a:lnTo>
                  <a:pt x="0" y="0"/>
                </a:lnTo>
                <a:close/>
              </a:path>
            </a:pathLst>
          </a:custGeom>
          <a:blipFill>
            <a:blip r:embed="rId6"/>
            <a:stretch>
              <a:fillRect l="-4626" r="-4626"/>
            </a:stretch>
          </a:blipFill>
        </p:spPr>
      </p:sp>
      <p:sp>
        <p:nvSpPr>
          <p:cNvPr id="24" name="Freeform 24"/>
          <p:cNvSpPr/>
          <p:nvPr/>
        </p:nvSpPr>
        <p:spPr>
          <a:xfrm>
            <a:off x="12645835" y="7278482"/>
            <a:ext cx="5310933" cy="2124373"/>
          </a:xfrm>
          <a:custGeom>
            <a:avLst/>
            <a:gdLst/>
            <a:ahLst/>
            <a:cxnLst/>
            <a:rect l="l" t="t" r="r" b="b"/>
            <a:pathLst>
              <a:path w="5310933" h="2124373">
                <a:moveTo>
                  <a:pt x="0" y="0"/>
                </a:moveTo>
                <a:lnTo>
                  <a:pt x="5310934" y="0"/>
                </a:lnTo>
                <a:lnTo>
                  <a:pt x="5310934" y="2124373"/>
                </a:lnTo>
                <a:lnTo>
                  <a:pt x="0" y="2124373"/>
                </a:lnTo>
                <a:lnTo>
                  <a:pt x="0" y="0"/>
                </a:lnTo>
                <a:close/>
              </a:path>
            </a:pathLst>
          </a:custGeom>
          <a:blipFill>
            <a:blip r:embed="rId7"/>
            <a:stretch>
              <a:fillRect/>
            </a:stretch>
          </a:blipFill>
        </p:spPr>
      </p:sp>
      <p:sp>
        <p:nvSpPr>
          <p:cNvPr id="25" name="TextBox 25"/>
          <p:cNvSpPr txBox="1"/>
          <p:nvPr/>
        </p:nvSpPr>
        <p:spPr>
          <a:xfrm>
            <a:off x="-246403" y="346145"/>
            <a:ext cx="12087303" cy="827072"/>
          </a:xfrm>
          <a:prstGeom prst="rect">
            <a:avLst/>
          </a:prstGeom>
        </p:spPr>
        <p:txBody>
          <a:bodyPr lIns="0" tIns="0" rIns="0" bIns="0" rtlCol="0" anchor="t">
            <a:spAutoFit/>
          </a:bodyPr>
          <a:lstStyle/>
          <a:p>
            <a:pPr algn="ctr">
              <a:lnSpc>
                <a:spcPts val="6752"/>
              </a:lnSpc>
              <a:spcBef>
                <a:spcPct val="0"/>
              </a:spcBef>
            </a:pPr>
            <a:r>
              <a:rPr lang="en-US" sz="4822">
                <a:solidFill>
                  <a:srgbClr val="004AAD"/>
                </a:solidFill>
                <a:latin typeface="League Spartan"/>
              </a:rPr>
              <a:t>DATASET : INFORMATION GAIN</a:t>
            </a:r>
          </a:p>
        </p:txBody>
      </p:sp>
      <p:sp>
        <p:nvSpPr>
          <p:cNvPr id="26" name="TextBox 26"/>
          <p:cNvSpPr txBox="1"/>
          <p:nvPr/>
        </p:nvSpPr>
        <p:spPr>
          <a:xfrm>
            <a:off x="1451546" y="1624199"/>
            <a:ext cx="3230981" cy="464542"/>
          </a:xfrm>
          <a:prstGeom prst="rect">
            <a:avLst/>
          </a:prstGeom>
        </p:spPr>
        <p:txBody>
          <a:bodyPr lIns="0" tIns="0" rIns="0" bIns="0" rtlCol="0" anchor="t">
            <a:spAutoFit/>
          </a:bodyPr>
          <a:lstStyle/>
          <a:p>
            <a:pPr algn="ctr">
              <a:lnSpc>
                <a:spcPts val="3795"/>
              </a:lnSpc>
              <a:spcBef>
                <a:spcPct val="0"/>
              </a:spcBef>
            </a:pPr>
            <a:r>
              <a:rPr lang="en-US" sz="2710">
                <a:solidFill>
                  <a:srgbClr val="EAEAEA"/>
                </a:solidFill>
                <a:latin typeface="Lato Heavy"/>
              </a:rPr>
              <a:t>SPEACTRAL</a:t>
            </a:r>
          </a:p>
        </p:txBody>
      </p:sp>
      <p:sp>
        <p:nvSpPr>
          <p:cNvPr id="27" name="TextBox 27"/>
          <p:cNvSpPr txBox="1"/>
          <p:nvPr/>
        </p:nvSpPr>
        <p:spPr>
          <a:xfrm>
            <a:off x="7589361" y="1634074"/>
            <a:ext cx="3109279" cy="448373"/>
          </a:xfrm>
          <a:prstGeom prst="rect">
            <a:avLst/>
          </a:prstGeom>
        </p:spPr>
        <p:txBody>
          <a:bodyPr lIns="0" tIns="0" rIns="0" bIns="0" rtlCol="0" anchor="t">
            <a:spAutoFit/>
          </a:bodyPr>
          <a:lstStyle/>
          <a:p>
            <a:pPr algn="ctr">
              <a:lnSpc>
                <a:spcPts val="3636"/>
              </a:lnSpc>
              <a:spcBef>
                <a:spcPct val="0"/>
              </a:spcBef>
            </a:pPr>
            <a:r>
              <a:rPr lang="en-US" sz="2597">
                <a:solidFill>
                  <a:srgbClr val="EAEAEA"/>
                </a:solidFill>
                <a:latin typeface="Lato Heavy"/>
              </a:rPr>
              <a:t>SPATIAL</a:t>
            </a:r>
          </a:p>
        </p:txBody>
      </p:sp>
      <p:sp>
        <p:nvSpPr>
          <p:cNvPr id="28" name="TextBox 28"/>
          <p:cNvSpPr txBox="1"/>
          <p:nvPr/>
        </p:nvSpPr>
        <p:spPr>
          <a:xfrm>
            <a:off x="13669862" y="1651185"/>
            <a:ext cx="3130661" cy="447867"/>
          </a:xfrm>
          <a:prstGeom prst="rect">
            <a:avLst/>
          </a:prstGeom>
        </p:spPr>
        <p:txBody>
          <a:bodyPr lIns="0" tIns="0" rIns="0" bIns="0" rtlCol="0" anchor="t">
            <a:spAutoFit/>
          </a:bodyPr>
          <a:lstStyle/>
          <a:p>
            <a:pPr algn="ctr">
              <a:lnSpc>
                <a:spcPts val="3664"/>
              </a:lnSpc>
              <a:spcBef>
                <a:spcPct val="0"/>
              </a:spcBef>
            </a:pPr>
            <a:r>
              <a:rPr lang="en-US" sz="2617">
                <a:solidFill>
                  <a:srgbClr val="EAEAEA"/>
                </a:solidFill>
                <a:latin typeface="Lato Heavy"/>
              </a:rPr>
              <a:t>TEMPORAL</a:t>
            </a:r>
          </a:p>
        </p:txBody>
      </p:sp>
      <p:sp>
        <p:nvSpPr>
          <p:cNvPr id="29" name="TextBox 29"/>
          <p:cNvSpPr txBox="1"/>
          <p:nvPr/>
        </p:nvSpPr>
        <p:spPr>
          <a:xfrm>
            <a:off x="283539" y="3056055"/>
            <a:ext cx="5720451" cy="2577004"/>
          </a:xfrm>
          <a:prstGeom prst="rect">
            <a:avLst/>
          </a:prstGeom>
        </p:spPr>
        <p:txBody>
          <a:bodyPr lIns="0" tIns="0" rIns="0" bIns="0" rtlCol="0" anchor="t">
            <a:spAutoFit/>
          </a:bodyPr>
          <a:lstStyle/>
          <a:p>
            <a:pPr marL="522075" lvl="1" indent="-261038">
              <a:lnSpc>
                <a:spcPts val="3385"/>
              </a:lnSpc>
              <a:buFont typeface="Arial"/>
              <a:buChar char="•"/>
            </a:pPr>
            <a:r>
              <a:rPr lang="en-US" sz="2418">
                <a:solidFill>
                  <a:srgbClr val="000000"/>
                </a:solidFill>
                <a:latin typeface="Poppins"/>
              </a:rPr>
              <a:t> </a:t>
            </a:r>
            <a:r>
              <a:rPr lang="en-US" sz="2418">
                <a:solidFill>
                  <a:srgbClr val="000000"/>
                </a:solidFill>
                <a:latin typeface="Poppins Bold"/>
              </a:rPr>
              <a:t>Reflected</a:t>
            </a:r>
            <a:r>
              <a:rPr lang="en-US" sz="2418">
                <a:solidFill>
                  <a:srgbClr val="000000"/>
                </a:solidFill>
                <a:latin typeface="Poppins"/>
              </a:rPr>
              <a:t> or emitted electromagnetic radiation captured by the satellite sensor across various </a:t>
            </a:r>
            <a:r>
              <a:rPr lang="en-US" sz="2418">
                <a:solidFill>
                  <a:srgbClr val="000000"/>
                </a:solidFill>
                <a:latin typeface="Poppins Bold"/>
              </a:rPr>
              <a:t>wavelengths</a:t>
            </a:r>
            <a:r>
              <a:rPr lang="en-US" sz="2418">
                <a:solidFill>
                  <a:srgbClr val="000000"/>
                </a:solidFill>
                <a:latin typeface="Poppins"/>
              </a:rPr>
              <a:t>. </a:t>
            </a:r>
          </a:p>
          <a:p>
            <a:pPr marL="522075" lvl="1" indent="-261038">
              <a:lnSpc>
                <a:spcPts val="3385"/>
              </a:lnSpc>
              <a:buFont typeface="Arial"/>
              <a:buChar char="•"/>
            </a:pPr>
            <a:r>
              <a:rPr lang="en-US" sz="2418">
                <a:solidFill>
                  <a:srgbClr val="000000"/>
                </a:solidFill>
                <a:latin typeface="Poppins"/>
              </a:rPr>
              <a:t>B2(Blue) B3(Green) B4(Red)</a:t>
            </a:r>
          </a:p>
          <a:p>
            <a:pPr marL="522075" lvl="1" indent="-261038">
              <a:lnSpc>
                <a:spcPts val="3385"/>
              </a:lnSpc>
              <a:buFont typeface="Arial"/>
              <a:buChar char="•"/>
            </a:pPr>
            <a:r>
              <a:rPr lang="en-US" sz="2418">
                <a:solidFill>
                  <a:srgbClr val="000000"/>
                </a:solidFill>
                <a:latin typeface="Poppins"/>
              </a:rPr>
              <a:t>B8(Near Infra)</a:t>
            </a:r>
          </a:p>
        </p:txBody>
      </p:sp>
      <p:sp>
        <p:nvSpPr>
          <p:cNvPr id="30" name="TextBox 30"/>
          <p:cNvSpPr txBox="1"/>
          <p:nvPr/>
        </p:nvSpPr>
        <p:spPr>
          <a:xfrm>
            <a:off x="6355427" y="3056055"/>
            <a:ext cx="5577146" cy="3358315"/>
          </a:xfrm>
          <a:prstGeom prst="rect">
            <a:avLst/>
          </a:prstGeom>
        </p:spPr>
        <p:txBody>
          <a:bodyPr lIns="0" tIns="0" rIns="0" bIns="0" rtlCol="0" anchor="t">
            <a:spAutoFit/>
          </a:bodyPr>
          <a:lstStyle/>
          <a:p>
            <a:pPr marL="519859" lvl="1" indent="-259929">
              <a:lnSpc>
                <a:spcPts val="3371"/>
              </a:lnSpc>
              <a:buFont typeface="Arial"/>
              <a:buChar char="•"/>
            </a:pPr>
            <a:r>
              <a:rPr lang="en-US" sz="2407">
                <a:solidFill>
                  <a:srgbClr val="000000"/>
                </a:solidFill>
                <a:latin typeface="Poppins"/>
              </a:rPr>
              <a:t>Arrangement of pixels within the image.  </a:t>
            </a:r>
          </a:p>
          <a:p>
            <a:pPr marL="519859" lvl="1" indent="-259929">
              <a:lnSpc>
                <a:spcPts val="3371"/>
              </a:lnSpc>
              <a:buFont typeface="Arial"/>
              <a:buChar char="•"/>
            </a:pPr>
            <a:r>
              <a:rPr lang="en-US" sz="2407">
                <a:solidFill>
                  <a:srgbClr val="000000"/>
                </a:solidFill>
                <a:latin typeface="Poppins"/>
              </a:rPr>
              <a:t>Identify </a:t>
            </a:r>
            <a:r>
              <a:rPr lang="en-US" sz="2407">
                <a:solidFill>
                  <a:srgbClr val="000000"/>
                </a:solidFill>
                <a:latin typeface="Poppins Bold"/>
              </a:rPr>
              <a:t>shapes, sizes, and textures</a:t>
            </a:r>
            <a:r>
              <a:rPr lang="en-US" sz="2407">
                <a:solidFill>
                  <a:srgbClr val="000000"/>
                </a:solidFill>
                <a:latin typeface="Poppins"/>
              </a:rPr>
              <a:t> of land cover features. </a:t>
            </a:r>
          </a:p>
          <a:p>
            <a:pPr marL="519859" lvl="1" indent="-259929">
              <a:lnSpc>
                <a:spcPts val="3371"/>
              </a:lnSpc>
              <a:buFont typeface="Arial"/>
              <a:buChar char="•"/>
            </a:pPr>
            <a:r>
              <a:rPr lang="en-US" sz="2407">
                <a:solidFill>
                  <a:srgbClr val="000000"/>
                </a:solidFill>
                <a:latin typeface="Poppins"/>
              </a:rPr>
              <a:t>Sharp edges -&gt; buildings or structures</a:t>
            </a:r>
          </a:p>
          <a:p>
            <a:pPr marL="519859" lvl="1" indent="-259929">
              <a:lnSpc>
                <a:spcPts val="3371"/>
              </a:lnSpc>
              <a:buFont typeface="Arial"/>
              <a:buChar char="•"/>
            </a:pPr>
            <a:r>
              <a:rPr lang="en-US" sz="2407">
                <a:solidFill>
                  <a:srgbClr val="000000"/>
                </a:solidFill>
                <a:latin typeface="Poppins"/>
              </a:rPr>
              <a:t> Uniform textured area -&gt; forest canopy.</a:t>
            </a:r>
          </a:p>
        </p:txBody>
      </p:sp>
      <p:sp>
        <p:nvSpPr>
          <p:cNvPr id="31" name="TextBox 31"/>
          <p:cNvSpPr txBox="1"/>
          <p:nvPr/>
        </p:nvSpPr>
        <p:spPr>
          <a:xfrm>
            <a:off x="12400957" y="3046530"/>
            <a:ext cx="5432709" cy="3014828"/>
          </a:xfrm>
          <a:prstGeom prst="rect">
            <a:avLst/>
          </a:prstGeom>
        </p:spPr>
        <p:txBody>
          <a:bodyPr lIns="0" tIns="0" rIns="0" bIns="0" rtlCol="0" anchor="t">
            <a:spAutoFit/>
          </a:bodyPr>
          <a:lstStyle/>
          <a:p>
            <a:pPr marL="524849" lvl="1" indent="-262425">
              <a:lnSpc>
                <a:spcPts val="3403"/>
              </a:lnSpc>
              <a:buFont typeface="Arial"/>
              <a:buChar char="•"/>
            </a:pPr>
            <a:r>
              <a:rPr lang="en-US" sz="2430">
                <a:solidFill>
                  <a:srgbClr val="000000"/>
                </a:solidFill>
                <a:latin typeface="Poppins"/>
              </a:rPr>
              <a:t>Relation of pixels in the time series frame of images.</a:t>
            </a:r>
          </a:p>
          <a:p>
            <a:pPr marL="524849" lvl="1" indent="-262425">
              <a:lnSpc>
                <a:spcPts val="3403"/>
              </a:lnSpc>
              <a:buFont typeface="Arial"/>
              <a:buChar char="•"/>
            </a:pPr>
            <a:r>
              <a:rPr lang="en-US" sz="2430">
                <a:solidFill>
                  <a:srgbClr val="000000"/>
                </a:solidFill>
                <a:latin typeface="Poppins"/>
              </a:rPr>
              <a:t> Insights into land cover dynamics by analyzing changes in spectral reflectance and spatial disorientation over time.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545</TotalTime>
  <Words>2511</Words>
  <Application>Microsoft Office PowerPoint</Application>
  <PresentationFormat>Custom</PresentationFormat>
  <Paragraphs>351</Paragraphs>
  <Slides>28</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Georgia Pro</vt:lpstr>
      <vt:lpstr>Poppins</vt:lpstr>
      <vt:lpstr>Lato Heavy</vt:lpstr>
      <vt:lpstr>Arial</vt:lpstr>
      <vt:lpstr>Poppins Bold</vt:lpstr>
      <vt:lpstr>YACgEev4gKc 0</vt:lpstr>
      <vt:lpstr>Georgia Pro Bold</vt:lpstr>
      <vt:lpstr>Calibri</vt:lpstr>
      <vt:lpstr>League Spartan</vt:lpstr>
      <vt:lpstr>Lato Bold</vt:lpstr>
      <vt:lpstr>Georgia Pro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CS300</dc:title>
  <cp:lastModifiedBy>Vasu Pandey</cp:lastModifiedBy>
  <cp:revision>2</cp:revision>
  <dcterms:created xsi:type="dcterms:W3CDTF">2006-08-16T00:00:00Z</dcterms:created>
  <dcterms:modified xsi:type="dcterms:W3CDTF">2024-03-15T19:22:44Z</dcterms:modified>
  <dc:identifier>DAF_UwdFjns</dc:identifier>
</cp:coreProperties>
</file>